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6.xml" ContentType="application/vnd.openxmlformats-officedocument.presentationml.notesSlide+xml"/>
  <Override PartName="/ppt/tags/tag16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7" r:id="rId1"/>
  </p:sldMasterIdLst>
  <p:notesMasterIdLst>
    <p:notesMasterId r:id="rId32"/>
  </p:notesMasterIdLst>
  <p:sldIdLst>
    <p:sldId id="262" r:id="rId2"/>
    <p:sldId id="257" r:id="rId3"/>
    <p:sldId id="263" r:id="rId4"/>
    <p:sldId id="265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7268D"/>
    <a:srgbClr val="1D1C68"/>
    <a:srgbClr val="EBEBEB"/>
    <a:srgbClr val="3332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86395" autoAdjust="0"/>
  </p:normalViewPr>
  <p:slideViewPr>
    <p:cSldViewPr snapToGrid="0">
      <p:cViewPr varScale="1">
        <p:scale>
          <a:sx n="66" d="100"/>
          <a:sy n="66" d="100"/>
        </p:scale>
        <p:origin x="592" y="44"/>
      </p:cViewPr>
      <p:guideLst/>
    </p:cSldViewPr>
  </p:slideViewPr>
  <p:outlineViewPr>
    <p:cViewPr>
      <p:scale>
        <a:sx n="33" d="100"/>
        <a:sy n="33" d="100"/>
      </p:scale>
      <p:origin x="0" y="-3105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290.png>
</file>

<file path=ppt/media/image3.png>
</file>

<file path=ppt/media/image30.png>
</file>

<file path=ppt/media/image30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58.png>
</file>

<file path=ppt/media/image6.png>
</file>

<file path=ppt/media/image63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9F3D37-3496-A44A-8343-ED728899321E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22501C-6AED-394F-A971-A892DC8FF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91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2501C-6AED-394F-A971-A892DC8FF8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6173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05738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8736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75347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03866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61981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5733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3567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6680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64867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6611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718AE611-130E-0D2E-E802-8A36716DB9FC}"/>
              </a:ext>
            </a:extLst>
          </p:cNvPr>
          <p:cNvSpPr txBox="1">
            <a:spLocks/>
          </p:cNvSpPr>
          <p:nvPr/>
        </p:nvSpPr>
        <p:spPr>
          <a:xfrm>
            <a:off x="1523999" y="3556001"/>
            <a:ext cx="9144000" cy="576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1pPr>
            <a:lvl2pPr marL="457200" indent="0" algn="ctr" defTabSz="914400" rtl="0" eaLnBrk="1" latinLnBrk="0" hangingPunct="1">
              <a:lnSpc>
                <a:spcPct val="70000"/>
              </a:lnSpc>
              <a:spcBef>
                <a:spcPts val="6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64CE541A-6BE9-11BD-EA23-8EFFEB671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11" y="779558"/>
            <a:ext cx="10903974" cy="1563935"/>
          </a:xfrm>
          <a:prstGeom prst="roundRect">
            <a:avLst/>
          </a:prstGeom>
          <a:solidFill>
            <a:schemeClr val="accent1"/>
          </a:solidFill>
          <a:effectLst>
            <a:outerShdw blurRad="152400" dist="177800" dir="2700000" algn="tl" rotWithShape="0">
              <a:prstClr val="black">
                <a:alpha val="28000"/>
              </a:prstClr>
            </a:outerShdw>
          </a:effectLst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4B9EEEA-4E55-EBA2-FD56-C7F246D4D4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81211" y="2875826"/>
            <a:ext cx="8029575" cy="88843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Your name here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7712E16-869E-C669-4D08-61CB38A95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81211" y="4016919"/>
            <a:ext cx="8029574" cy="11623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Your Institution here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F3E5E026-FF93-380A-0369-EE921FD448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81211" y="5446367"/>
            <a:ext cx="8029574" cy="807245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C46A339-0CEF-4204-070F-6F207DD8DA16}"/>
              </a:ext>
            </a:extLst>
          </p:cNvPr>
          <p:cNvSpPr txBox="1">
            <a:spLocks/>
          </p:cNvSpPr>
          <p:nvPr userDrawn="1"/>
        </p:nvSpPr>
        <p:spPr>
          <a:xfrm>
            <a:off x="1523999" y="3556001"/>
            <a:ext cx="9144000" cy="576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1pPr>
            <a:lvl2pPr marL="457200" indent="0" algn="ctr" defTabSz="914400" rtl="0" eaLnBrk="1" latinLnBrk="0" hangingPunct="1">
              <a:lnSpc>
                <a:spcPct val="70000"/>
              </a:lnSpc>
              <a:spcBef>
                <a:spcPts val="6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1914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4286-880B-57FC-DB81-FFF3401CB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675FE2-4B4A-D8D3-B2FA-EB014F9C6D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77FF6-35FE-31D5-39BB-AE226A2B778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BB3C307-B990-AD4B-B50D-7E99B8F062FC}" type="datetime4">
              <a:rPr lang="en-US" smtClean="0"/>
              <a:t>November 14,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A6B267-E163-B80C-46EF-94954F74C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622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1BA2CA-43B7-CFEB-A82E-805086070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2ECB1-3895-4A4C-B4FA-05A9A99CBE2F}" type="datetime4">
              <a:rPr lang="en-US" smtClean="0"/>
              <a:t>November 14, 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3D12E6-52D2-70A6-FF8A-7D3226905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A264E2-CD46-217A-CB3F-C1B24128D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61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2CAB9-FDBF-45A0-942B-6CD2D2969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942EA-E749-4D6C-901E-AB3CC35FD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D7A8DE-4E81-1B9E-C59A-4EAF84730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A4BAF-1559-C14F-9D4F-328F6206CD82}" type="datetime4">
              <a:rPr lang="en-US" smtClean="0"/>
              <a:t>November 14, 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F5A65D-E5D6-D9D8-F2F3-15F0106E4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1DBC31-C26C-5121-C688-D671E483E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5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C0D2D-11F9-48E3-BDFD-009EB9BB2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A0E9E-29C7-4254-9EF1-22FC64B56F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63693F-2B5D-47A4-9937-F8D0829FE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2F39FA0-3E19-D526-8868-D57F63069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48C99-19A0-7840-AEE5-660ED0FD4BD4}" type="datetime4">
              <a:rPr lang="en-US" smtClean="0"/>
              <a:t>November 14, 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9DBD2E6-2332-1BF3-4E35-20FC2A3C7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B3F3F2-4DBF-CF34-23EC-A86421F03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991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740E5-4C34-4241-9607-30A57A5EF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30920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3C258-E6CF-4250-9ADE-3CCF914218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3311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73D0E3-F2B3-4828-9FE8-79E35EBAD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30920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9FC978-7416-4BEC-A3E2-5F84F45600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3311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CEAA7D5A-E2C3-8158-2C65-6FCE700A0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2743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46AA4AE-5CBB-E3C2-7214-7D2F7572D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C1BE-E9A7-5149-938F-8AC72CA20F58}" type="datetime4">
              <a:rPr lang="en-US" smtClean="0"/>
              <a:t>November 14, 2025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51305C1-B853-FF86-C7D1-E0E9B71E4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7D36C77-B794-D188-CDB9-829834A75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12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B6189-0E78-45C1-8704-51B6FC39F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217D2-E09D-B61B-12D8-0D0B70BCE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91420-0630-9649-B3ED-E8C37B93454A}" type="datetime4">
              <a:rPr lang="en-US" smtClean="0"/>
              <a:t>November 14,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EB204-6B38-8446-1F52-AB40F5CB0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E69B5B3-B203-68F0-BC8C-939AE8DAB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67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1BA2CA-43B7-CFEB-A82E-805086070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2ECB1-3895-4A4C-B4FA-05A9A99CBE2F}" type="datetime4">
              <a:rPr lang="en-US" smtClean="0"/>
              <a:t>November 14, 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3D12E6-52D2-70A6-FF8A-7D3226905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A264E2-CD46-217A-CB3F-C1B24128D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05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718AE611-130E-0D2E-E802-8A36716DB9FC}"/>
              </a:ext>
            </a:extLst>
          </p:cNvPr>
          <p:cNvSpPr txBox="1">
            <a:spLocks/>
          </p:cNvSpPr>
          <p:nvPr userDrawn="1"/>
        </p:nvSpPr>
        <p:spPr>
          <a:xfrm>
            <a:off x="1523999" y="3556001"/>
            <a:ext cx="9144000" cy="576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1pPr>
            <a:lvl2pPr marL="457200" indent="0" algn="ctr" defTabSz="914400" rtl="0" eaLnBrk="1" latinLnBrk="0" hangingPunct="1">
              <a:lnSpc>
                <a:spcPct val="70000"/>
              </a:lnSpc>
              <a:spcBef>
                <a:spcPts val="6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64CE541A-6BE9-11BD-EA23-8EFFEB671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11" y="779558"/>
            <a:ext cx="10903974" cy="1563935"/>
          </a:xfrm>
          <a:prstGeom prst="roundRect">
            <a:avLst/>
          </a:prstGeom>
          <a:solidFill>
            <a:schemeClr val="accent1"/>
          </a:solidFill>
          <a:effectLst>
            <a:outerShdw blurRad="152400" dist="177800" dir="2700000" algn="tl" rotWithShape="0">
              <a:prstClr val="black">
                <a:alpha val="28000"/>
              </a:prstClr>
            </a:outerShdw>
          </a:effectLst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4B9EEEA-4E55-EBA2-FD56-C7F246D4D4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81211" y="2875826"/>
            <a:ext cx="8029575" cy="88843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Your name here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7712E16-869E-C669-4D08-61CB38A95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81211" y="4016919"/>
            <a:ext cx="8029574" cy="11623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Your Institution here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F3E5E026-FF93-380A-0369-EE921FD448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81211" y="5446367"/>
            <a:ext cx="8029574" cy="807245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277768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740E5-4C34-4241-9607-30A57A5EF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3C258-E6CF-4250-9ADE-3CCF914218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73D0E3-F2B3-4828-9FE8-79E35EBAD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9FC978-7416-4BEC-A3E2-5F84F45600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CEAA7D5A-E2C3-8158-2C65-6FCE700A0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2743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46AA4AE-5CBB-E3C2-7214-7D2F7572D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C1BE-E9A7-5149-938F-8AC72CA20F58}" type="datetime4">
              <a:rPr lang="en-US" smtClean="0"/>
              <a:t>November 14, 2025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51305C1-B853-FF86-C7D1-E0E9B71E4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7D36C77-B794-D188-CDB9-829834A75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68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B6189-0E78-45C1-8704-51B6FC39F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217D2-E09D-B61B-12D8-0D0B70BCE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91420-0630-9649-B3ED-E8C37B93454A}" type="datetime4">
              <a:rPr lang="en-US" smtClean="0"/>
              <a:t>November 14,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EB204-6B38-8446-1F52-AB40F5CB0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E69B5B3-B203-68F0-BC8C-939AE8DAB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119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2B08E9-BC93-4F3C-8000-6931DF2BB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2743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A7735-0958-4F79-9D87-67DA22BCF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8294" y="1519311"/>
            <a:ext cx="10045505" cy="2863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This is the first</a:t>
            </a: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C9FBB-1B4B-432A-8E9F-8BBCFF5C43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568457"/>
            <a:ext cx="6096000" cy="289543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bg1"/>
                </a:solidFill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F1E52-7DB8-F263-DB4E-89CD576E4F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568457"/>
            <a:ext cx="2743200" cy="289543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1pPr>
          </a:lstStyle>
          <a:p>
            <a:fld id="{4410D096-1298-A54A-A367-F4F59EBF1F81}" type="datetime4">
              <a:rPr lang="en-US" smtClean="0"/>
              <a:t>November 14, 2025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7ED53F-A44E-D7C1-8A87-59E183446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39200" y="6568457"/>
            <a:ext cx="3352800" cy="289543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1pPr>
          </a:lstStyle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B20306-4F53-CDAC-E5E3-EB005DBEEC1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925" y="6331058"/>
            <a:ext cx="3946453" cy="21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10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49" r:id="rId7"/>
    <p:sldLayoutId id="2147483653" r:id="rId8"/>
    <p:sldLayoutId id="2147483654" r:id="rId9"/>
    <p:sldLayoutId id="2147483656" r:id="rId10"/>
    <p:sldLayoutId id="214748365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SzPct val="120000"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1pPr>
      <a:lvl2pPr marL="685800" indent="-228600" algn="just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2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SzPct val="12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SzPct val="12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SzPct val="12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tags" Target="../tags/tag15.xml"/><Relationship Id="rId7" Type="http://schemas.openxmlformats.org/officeDocument/2006/relationships/image" Target="../media/image25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image" Target="../media/image24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2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17" Type="http://schemas.openxmlformats.org/officeDocument/2006/relationships/image" Target="../media/image63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1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13.png"/><Relationship Id="rId10" Type="http://schemas.openxmlformats.org/officeDocument/2006/relationships/image" Target="../media/image6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tags" Target="../tags/tag9.xml"/><Relationship Id="rId7" Type="http://schemas.openxmlformats.org/officeDocument/2006/relationships/image" Target="../media/image16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4AEBA-27BF-32B8-2A68-AEE6E6BA6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913" y="427132"/>
            <a:ext cx="10550170" cy="2466837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Time Series Engression:</a:t>
            </a:r>
            <a:br>
              <a:rPr lang="en-US" sz="4800" dirty="0">
                <a:latin typeface="+mn-lt"/>
              </a:rPr>
            </a:br>
            <a:r>
              <a:rPr lang="en-US" sz="600" dirty="0">
                <a:latin typeface="+mn-lt"/>
              </a:rPr>
              <a:t> </a:t>
            </a:r>
            <a:r>
              <a:rPr lang="en-US" sz="1100" dirty="0">
                <a:latin typeface="+mn-lt"/>
              </a:rPr>
              <a:t>     </a:t>
            </a:r>
            <a:br>
              <a:rPr lang="en-US" dirty="0">
                <a:latin typeface="+mn-lt"/>
              </a:rPr>
            </a:br>
            <a:r>
              <a:rPr lang="en-US" sz="2800" dirty="0">
                <a:latin typeface="+mn-lt"/>
              </a:rPr>
              <a:t>Modeling Conditional Distributions with Input-Dependent Noise and Temporal Structure</a:t>
            </a:r>
            <a:endParaRPr lang="en-US" dirty="0"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FD9C1E-AC98-1E97-465D-E8D6CB3B44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1210" y="3279561"/>
            <a:ext cx="8029575" cy="657174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+mn-lt"/>
              </a:rPr>
              <a:t>Yuri CROCI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C631B3-FD18-6622-BA3C-4643C79197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20913" y="4058373"/>
            <a:ext cx="10550170" cy="473545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University of Geneva, GSEM, Student in Master of Science in Statistics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F925F9-9EE8-5850-F5ED-093A156963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081211" y="4653556"/>
            <a:ext cx="8029574" cy="645393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+mn-lt"/>
              </a:rPr>
              <a:t>14 November, 2025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06B9B3E-9A01-4046-A511-16C4F5497671}"/>
              </a:ext>
            </a:extLst>
          </p:cNvPr>
          <p:cNvSpPr txBox="1">
            <a:spLocks/>
          </p:cNvSpPr>
          <p:nvPr/>
        </p:nvSpPr>
        <p:spPr>
          <a:xfrm>
            <a:off x="820913" y="6108171"/>
            <a:ext cx="7377822" cy="645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1pPr>
            <a:lvl2pPr marL="685800" indent="-228600" algn="just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dirty="0">
                <a:latin typeface="+mn-lt"/>
              </a:rPr>
              <a:t>Supervised by:  Prof. Dr. Sebastian Engelke (GSEM)</a:t>
            </a:r>
          </a:p>
        </p:txBody>
      </p:sp>
    </p:spTree>
    <p:extLst>
      <p:ext uri="{BB962C8B-B14F-4D97-AF65-F5344CB8AC3E}">
        <p14:creationId xmlns:p14="http://schemas.microsoft.com/office/powerpoint/2010/main" val="2034190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sz="4400" dirty="0">
                <a:latin typeface="+mn-lt"/>
              </a:rPr>
              <a:t>Methodology</a:t>
            </a:r>
            <a:r>
              <a:rPr lang="en-US" dirty="0"/>
              <a:t>: </a:t>
            </a:r>
            <a:r>
              <a:rPr lang="en-US" sz="4400" dirty="0">
                <a:latin typeface="+mn-lt"/>
              </a:rPr>
              <a:t>Temporal extension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3"/>
            <a:ext cx="11166088" cy="6479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Limitation of Original Architecture: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Treatment of lagged features as independent inputs.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Ignore sequential dependencies in temporal data.</a:t>
            </a:r>
          </a:p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600" b="1" dirty="0"/>
          </a:p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600" b="1" dirty="0"/>
          </a:p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Temporal Encoder with Gated Recurrent Unit (GRU):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Process input sequence                               through GRU encoder.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Produce hidden states                                            via recurrent architecture.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Able to capture sequential patterns in the historical window.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da-DK" sz="2300" dirty="0"/>
              <a:t>GRU selected over LSTM for better encoder-decoder balance.</a:t>
            </a:r>
            <a:endParaRPr lang="en-US" sz="2300" b="1" dirty="0"/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endParaRPr lang="en-US" sz="2300" b="1" dirty="0"/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endParaRPr lang="en-US" sz="2300" b="1" dirty="0"/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endParaRPr lang="en-US" sz="2300" b="1" dirty="0"/>
          </a:p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500" b="1" dirty="0"/>
              <a:t> </a:t>
            </a:r>
            <a:r>
              <a:rPr lang="en-US" sz="100" b="1" dirty="0"/>
              <a:t>  </a:t>
            </a:r>
            <a:endParaRPr lang="en-US" sz="2300" dirty="0"/>
          </a:p>
        </p:txBody>
      </p:sp>
      <p:pic>
        <p:nvPicPr>
          <p:cNvPr id="11" name="Picture 10" descr="\documentclass{article}&#10;\usepackage{amsmath}&#10;\usepackage{amsfonts}&#10;\pagestyle{empty}&#10;\begin{document}&#10;&#10;$\tilde{x}_t \in \mathbb{R}^{s \times\left(d_x+1\right)}$&#10;&#10;\end{document}" title="IguanaTex Bitmap Display">
            <a:extLst>
              <a:ext uri="{FF2B5EF4-FFF2-40B4-BE49-F238E27FC236}">
                <a16:creationId xmlns:a16="http://schemas.microsoft.com/office/drawing/2014/main" id="{4F5C8F36-0D51-4859-8DC7-FA4B6C5C249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592" y="3756880"/>
            <a:ext cx="1821073" cy="303863"/>
          </a:xfrm>
          <a:prstGeom prst="rect">
            <a:avLst/>
          </a:prstGeom>
        </p:spPr>
      </p:pic>
      <p:pic>
        <p:nvPicPr>
          <p:cNvPr id="13" name="Picture 12" descr="\documentclass{article}&#10;\usepackage{amsmath}&#10;\pagestyle{empty}&#10;\begin{document}&#10;&#10;&#10;$H_t=\left\{h_{t-s+1}, \ldots, h_t\right\}$&#10;&#10;\end{document}" title="IguanaTex Bitmap Display">
            <a:extLst>
              <a:ext uri="{FF2B5EF4-FFF2-40B4-BE49-F238E27FC236}">
                <a16:creationId xmlns:a16="http://schemas.microsoft.com/office/drawing/2014/main" id="{DD86D1CD-C188-42E6-BBD9-A5BE1DE984BC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997" y="4324248"/>
            <a:ext cx="2765257" cy="29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213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sz="4400" dirty="0">
                <a:latin typeface="+mn-lt"/>
              </a:rPr>
              <a:t>Methodology</a:t>
            </a:r>
            <a:r>
              <a:rPr lang="en-US" dirty="0"/>
              <a:t>: </a:t>
            </a:r>
            <a:r>
              <a:rPr lang="en-US" sz="4400" dirty="0">
                <a:latin typeface="+mn-lt"/>
              </a:rPr>
              <a:t>Temporal extension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/>
              <p:nvPr/>
            </p:nvSpPr>
            <p:spPr>
              <a:xfrm>
                <a:off x="512956" y="1130673"/>
                <a:ext cx="11166088" cy="50003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Limitations of Standard GRU Encoding: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Final hidden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300" dirty="0"/>
                  <a:t> creates information bottleneck in longer sequences.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Shared recurrent structure fails to capture lag-specific contributions.</a:t>
                </a: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Static Attention Pooling: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Weighted combination of all hidden states to preserve lag-specific information</a:t>
                </a: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where learnable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300" dirty="0"/>
                  <a:t> capture relative importance of each lag.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   </a:t>
                </a:r>
                <a:endParaRPr lang="en-US" sz="23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956" y="1130673"/>
                <a:ext cx="11166088" cy="5000343"/>
              </a:xfrm>
              <a:prstGeom prst="rect">
                <a:avLst/>
              </a:prstGeom>
              <a:blipFill>
                <a:blip r:embed="rId4"/>
                <a:stretch>
                  <a:fillRect l="-76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Picture 18" descr="\documentclass{article}&#10;\usepackage{amsmath}&#10;\pagestyle{empty}&#10;\begin{document}&#10;&#10;&#10;$\tilde{h}_t=\sum_{i=1}^s \alpha_i h_{t-s+i}, \quad \alpha_i=\frac{\exp \left(w_i\right)}{\sum_{k=1}^s \exp \left(w_k\right)}$ ,&#10;&#10;\end{document}" title="IguanaTex Bitmap Display">
            <a:extLst>
              <a:ext uri="{FF2B5EF4-FFF2-40B4-BE49-F238E27FC236}">
                <a16:creationId xmlns:a16="http://schemas.microsoft.com/office/drawing/2014/main" id="{1018B125-FC5E-4C57-92C1-7B8BB4D4333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572" y="4269964"/>
            <a:ext cx="5766856" cy="50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43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sz="4400" dirty="0">
                <a:latin typeface="+mn-lt"/>
              </a:rPr>
              <a:t>Methodology</a:t>
            </a:r>
            <a:r>
              <a:rPr lang="en-US" dirty="0"/>
              <a:t>: </a:t>
            </a:r>
            <a:r>
              <a:rPr lang="en-US" sz="4400" dirty="0">
                <a:latin typeface="+mn-lt"/>
              </a:rPr>
              <a:t>Temporal extension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Sequential Engression architecture:</a:t>
            </a:r>
            <a:r>
              <a:rPr lang="en-US" sz="500" b="1" dirty="0"/>
              <a:t> </a:t>
            </a:r>
            <a:r>
              <a:rPr lang="en-US" sz="100" b="1" dirty="0"/>
              <a:t>  </a:t>
            </a:r>
            <a:endParaRPr lang="en-US" sz="23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31AF18-2BCC-4ECF-B2F8-2E6BCF80BF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7" r="5350"/>
          <a:stretch/>
        </p:blipFill>
        <p:spPr>
          <a:xfrm>
            <a:off x="1103970" y="2837991"/>
            <a:ext cx="9984059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32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sz="4400" dirty="0">
                <a:latin typeface="+mn-lt"/>
              </a:rPr>
              <a:t>Methodology</a:t>
            </a:r>
            <a:r>
              <a:rPr lang="en-US" dirty="0"/>
              <a:t>: </a:t>
            </a:r>
            <a:r>
              <a:rPr lang="en-US" sz="4400" dirty="0">
                <a:latin typeface="+mn-lt"/>
              </a:rPr>
              <a:t>Heteroskedastic extension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3"/>
            <a:ext cx="11166088" cy="4132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Limitation of Fixed Noise:</a:t>
            </a:r>
            <a:endParaRPr lang="en-US" sz="500" b="1" dirty="0"/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Original framework injects </a:t>
            </a:r>
            <a:r>
              <a:rPr lang="en-US" sz="2400" b="0" i="0" dirty="0">
                <a:solidFill>
                  <a:srgbClr val="001D35"/>
                </a:solidFill>
                <a:effectLst/>
                <a:latin typeface="Google Sans"/>
              </a:rPr>
              <a:t>homoskedastic</a:t>
            </a:r>
            <a:r>
              <a:rPr lang="en-US" sz="2300" dirty="0"/>
              <a:t> noise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Fails to capture time-varying uncertainty in real-world time series.</a:t>
            </a:r>
          </a:p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1050" dirty="0"/>
          </a:p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Input-Dependent Noise Injection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Learn conditional variance as function of input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Two parameterizations for varying complexity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endParaRPr lang="en-US" sz="2300" b="1" dirty="0"/>
          </a:p>
        </p:txBody>
      </p:sp>
      <p:pic>
        <p:nvPicPr>
          <p:cNvPr id="20" name="Picture 19" descr="\documentclass{article}&#10;\usepackage{amsmath}&#10;\pagestyle{empty}&#10;\begin{document}&#10;&#10;&#10;$\eta \sim \mathcal{N}\left(0, \sigma^2 I_{d_\eta}\right)$.&#10;&#10;\end{document}" title="IguanaTex Bitmap Display">
            <a:extLst>
              <a:ext uri="{FF2B5EF4-FFF2-40B4-BE49-F238E27FC236}">
                <a16:creationId xmlns:a16="http://schemas.microsoft.com/office/drawing/2014/main" id="{03D5B415-4C69-45A1-B0A9-C82E1FAA864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824" y="1827446"/>
            <a:ext cx="2161738" cy="352229"/>
          </a:xfrm>
          <a:prstGeom prst="rect">
            <a:avLst/>
          </a:prstGeom>
        </p:spPr>
      </p:pic>
      <p:pic>
        <p:nvPicPr>
          <p:cNvPr id="22" name="Picture 21" descr="\documentclass{article}&#10;\usepackage{amsmath}&#10;\pagestyle{empty}&#10;\begin{document}&#10;&#10;&#10;$\eta_t \sim \mathcal{N}\left(0, \Sigma_t\left(\tilde{h}_t\right)\right)$.&#10;&#10;\end{document}" title="IguanaTex Bitmap Display">
            <a:extLst>
              <a:ext uri="{FF2B5EF4-FFF2-40B4-BE49-F238E27FC236}">
                <a16:creationId xmlns:a16="http://schemas.microsoft.com/office/drawing/2014/main" id="{0EFA2AF7-A365-4327-946F-6B81CFC2620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972" y="3629709"/>
            <a:ext cx="2614902" cy="522560"/>
          </a:xfrm>
          <a:prstGeom prst="rect">
            <a:avLst/>
          </a:prstGeom>
        </p:spPr>
      </p:pic>
      <p:pic>
        <p:nvPicPr>
          <p:cNvPr id="18" name="Picture 17" descr="\documentclass{article}&#10;\usepackage{amsmath}&#10;\pagestyle{empty}&#10;\begin{document}&#10;&#10;&#10;Scalar: $\Sigma_t=\tilde{\sigma}_t^2\left(\tilde{h}_t\right) I_{d_\eta}, \quad$ Vectorized: $\Sigma_t=\operatorname{diag}\left(\tilde{\sigma}_t^2\left(\tilde{h}_t\right)\right)$.&#10;&#10;\end{document}" title="IguanaTex Bitmap Display">
            <a:extLst>
              <a:ext uri="{FF2B5EF4-FFF2-40B4-BE49-F238E27FC236}">
                <a16:creationId xmlns:a16="http://schemas.microsoft.com/office/drawing/2014/main" id="{3285D4E6-0006-4755-B0E4-D26CC9DBD2A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571" y="4978830"/>
            <a:ext cx="8429714" cy="5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351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sz="4400" dirty="0">
                <a:latin typeface="+mn-lt"/>
              </a:rPr>
              <a:t>Methodology</a:t>
            </a:r>
            <a:r>
              <a:rPr lang="en-US" dirty="0"/>
              <a:t>: </a:t>
            </a:r>
            <a:r>
              <a:rPr lang="en-US" sz="4400" dirty="0">
                <a:latin typeface="+mn-lt"/>
              </a:rPr>
              <a:t>Heteroskedastic extension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/>
              <p:nvPr/>
            </p:nvSpPr>
            <p:spPr>
              <a:xfrm>
                <a:off x="512956" y="1130673"/>
                <a:ext cx="11166088" cy="43847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Implementation: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GB" sz="2300" dirty="0"/>
                  <a:t>Linear</a:t>
                </a:r>
                <a:r>
                  <a:rPr lang="fr-FR" sz="2300" dirty="0"/>
                  <a:t> </a:t>
                </a:r>
                <a:r>
                  <a:rPr lang="en-GB" sz="2300" dirty="0"/>
                  <a:t>projection of the</a:t>
                </a:r>
                <a:r>
                  <a:rPr lang="fr-FR" sz="2300" dirty="0"/>
                  <a:t> </a:t>
                </a:r>
                <a:r>
                  <a:rPr lang="en-GB" sz="2300" dirty="0"/>
                  <a:t>pooled</a:t>
                </a:r>
                <a:r>
                  <a:rPr lang="fr-FR" sz="2300" dirty="0"/>
                  <a:t> latent </a:t>
                </a:r>
                <a:r>
                  <a:rPr lang="en-GB" sz="2300" dirty="0"/>
                  <a:t>representation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en-GB" sz="23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3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</m:acc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300" b="1" dirty="0"/>
                  <a:t> </a:t>
                </a:r>
                <a:r>
                  <a:rPr lang="en-US" sz="2300" dirty="0"/>
                  <a:t>to conditional variance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      where output space dimensions depend on representation.</a:t>
                </a:r>
              </a:p>
              <a:p>
                <a:pPr lvl="1">
                  <a:lnSpc>
                    <a:spcPct val="150000"/>
                  </a:lnSpc>
                  <a:spcAft>
                    <a:spcPts val="120"/>
                  </a:spcAft>
                </a:pPr>
                <a:endParaRPr lang="en-US" sz="900" dirty="0"/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 err="1"/>
                  <a:t>Softplus</a:t>
                </a:r>
                <a:r>
                  <a:rPr lang="en-US" sz="2300" dirty="0"/>
                  <a:t> activation guarantees strictly positive variance and stable gradients.</a:t>
                </a:r>
              </a:p>
              <a:p>
                <a:pPr lvl="1"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5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956" y="1130673"/>
                <a:ext cx="11166088" cy="4384726"/>
              </a:xfrm>
              <a:prstGeom prst="rect">
                <a:avLst/>
              </a:prstGeom>
              <a:blipFill>
                <a:blip r:embed="rId4"/>
                <a:stretch>
                  <a:fillRect l="-76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 descr="\documentclass{article}&#10;\usepackage{amsmath}&#10;\pagestyle{empty}&#10;\begin{document}&#10;&#10;&#10;$\tilde{\sigma}_t^2\left(\tilde{h}_t\right)=\operatorname{softplus}\left(W \tilde{h}_t+b\right)$,&#10;&#10;\end{document}" title="IguanaTex Bitmap Display">
            <a:extLst>
              <a:ext uri="{FF2B5EF4-FFF2-40B4-BE49-F238E27FC236}">
                <a16:creationId xmlns:a16="http://schemas.microsoft.com/office/drawing/2014/main" id="{5168F368-4F3D-4D1A-8BE6-0D3F3D84621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143" y="2575500"/>
            <a:ext cx="4189714" cy="5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421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sz="4400" dirty="0">
                <a:latin typeface="+mn-lt"/>
              </a:rPr>
              <a:t>Methodology</a:t>
            </a:r>
            <a:r>
              <a:rPr lang="en-US" dirty="0"/>
              <a:t>: </a:t>
            </a:r>
            <a:r>
              <a:rPr lang="en-US" sz="4400" dirty="0">
                <a:latin typeface="+mn-lt"/>
              </a:rPr>
              <a:t>Heteroskedastic extension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Heteroskedastic Sequential Engression architecture:</a:t>
            </a:r>
            <a:r>
              <a:rPr lang="en-US" sz="500" b="1" dirty="0"/>
              <a:t> </a:t>
            </a:r>
            <a:endParaRPr lang="en-US" sz="23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284D0F-AF6A-45A9-AF63-6A910762CA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6" r="5019"/>
          <a:stretch/>
        </p:blipFill>
        <p:spPr>
          <a:xfrm>
            <a:off x="1503675" y="3088111"/>
            <a:ext cx="9184650" cy="209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097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sz="4400" dirty="0">
                <a:latin typeface="+mn-lt"/>
              </a:rPr>
              <a:t>Methodology</a:t>
            </a:r>
            <a:r>
              <a:rPr lang="en-US" dirty="0"/>
              <a:t>: Experimental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3"/>
            <a:ext cx="11166088" cy="2186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Model Configurations evaluated: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Deterministic baseline (MLP and Sequential MLP) trained to estimate                     .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Distributional models (Engression, Heteroskedastic Engression, Sequential Engression, and Heteroskedastic Sequential Engression) trained to estimate                    . </a:t>
            </a:r>
            <a:endParaRPr lang="en-US" sz="2300" b="1" dirty="0"/>
          </a:p>
        </p:txBody>
      </p:sp>
      <p:pic>
        <p:nvPicPr>
          <p:cNvPr id="7" name="Picture 6" descr="\documentclass{article}&#10;\usepackage{amsmath}&#10;\usepackage{amsfonts}&#10;\pagestyle{empty}&#10;\begin{document}&#10;&#10;&#10;$\mathbb{E}\left(Y_t \mid \tilde{x}_t\right)$&#10;&#10;\end{document}" title="IguanaTex Bitmap Display">
            <a:extLst>
              <a:ext uri="{FF2B5EF4-FFF2-40B4-BE49-F238E27FC236}">
                <a16:creationId xmlns:a16="http://schemas.microsoft.com/office/drawing/2014/main" id="{9FAB63FF-75E7-4890-A5DA-7A6D9EE03C5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189" y="1899729"/>
            <a:ext cx="1219657" cy="2912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DB73AB-6B08-4A10-85B0-85D87B0BD1C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42"/>
          <a:stretch/>
        </p:blipFill>
        <p:spPr>
          <a:xfrm>
            <a:off x="2223134" y="3562476"/>
            <a:ext cx="7745732" cy="19621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B88E01-55F3-4015-9B36-317221BC3BC8}"/>
              </a:ext>
            </a:extLst>
          </p:cNvPr>
          <p:cNvSpPr txBox="1"/>
          <p:nvPr/>
        </p:nvSpPr>
        <p:spPr>
          <a:xfrm>
            <a:off x="1971375" y="5620806"/>
            <a:ext cx="7636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00" dirty="0"/>
              <a:t>Heteroskedastic Engression Architecture</a:t>
            </a:r>
            <a:endParaRPr lang="en-GB" sz="2300" dirty="0"/>
          </a:p>
        </p:txBody>
      </p:sp>
      <p:pic>
        <p:nvPicPr>
          <p:cNvPr id="15" name="Picture 14" descr="\documentclass{article}&#10;\usepackage{amsmath}&#10;\pagestyle{empty}&#10;\begin{document}&#10;&#10;&#10;$P(Y_t \mid \tilde{x}_t)$&#10;&#10;\end{document}" title="IguanaTex Bitmap Display">
            <a:extLst>
              <a:ext uri="{FF2B5EF4-FFF2-40B4-BE49-F238E27FC236}">
                <a16:creationId xmlns:a16="http://schemas.microsoft.com/office/drawing/2014/main" id="{4780C50D-E3A7-4FCD-B195-2A858E4E4FC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0508" y="2925160"/>
            <a:ext cx="1195474" cy="29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0798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sz="4400" dirty="0">
                <a:latin typeface="+mn-lt"/>
              </a:rPr>
              <a:t>Methodology</a:t>
            </a:r>
            <a:r>
              <a:rPr lang="en-US" dirty="0"/>
              <a:t>: Experimental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3"/>
            <a:ext cx="11166088" cy="3817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Training &amp; Validation: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Chronological train-validation-test split to preserve temporal order.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Standardization of features for training stability and equal noise perturbation.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Grid search over hyperparameters validated on validation set using respective loss functions.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Early stopping on validation loss to determine optimal number of epochs.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Weight decay tuned as regularization across all models.</a:t>
            </a:r>
          </a:p>
        </p:txBody>
      </p:sp>
    </p:spTree>
    <p:extLst>
      <p:ext uri="{BB962C8B-B14F-4D97-AF65-F5344CB8AC3E}">
        <p14:creationId xmlns:p14="http://schemas.microsoft.com/office/powerpoint/2010/main" val="2322750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sz="4400" dirty="0">
                <a:latin typeface="+mn-lt"/>
              </a:rPr>
              <a:t>Methodology</a:t>
            </a:r>
            <a:r>
              <a:rPr lang="en-US" dirty="0"/>
              <a:t>: Experimental Setup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3"/>
            <a:ext cx="11166088" cy="5079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Evaluation Metrics: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u="sng" dirty="0"/>
              <a:t>RMSE</a:t>
            </a:r>
            <a:r>
              <a:rPr lang="en-US" sz="2300" dirty="0"/>
              <a:t>: Mean prediction error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u="sng" dirty="0"/>
              <a:t>Extreme RMSE</a:t>
            </a:r>
            <a:r>
              <a:rPr lang="en-US" sz="2300" dirty="0"/>
              <a:t>: Performance on extreme events (&gt;99.5% training quantile)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u="sng" dirty="0"/>
              <a:t>Energy Loss</a:t>
            </a:r>
            <a:r>
              <a:rPr lang="en-US" sz="2300" dirty="0"/>
              <a:t>: Joint measure of sharpness and calibration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u="sng" dirty="0"/>
              <a:t>Coverage</a:t>
            </a:r>
            <a:r>
              <a:rPr lang="en-US" sz="2300" dirty="0"/>
              <a:t> (</a:t>
            </a:r>
            <a:r>
              <a:rPr lang="en-US" sz="2300" u="sng" dirty="0"/>
              <a:t>PICP</a:t>
            </a:r>
            <a:r>
              <a:rPr lang="en-US" sz="2300" dirty="0"/>
              <a:t>₈₀): Calibration of 80% prediction intervals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u="sng" dirty="0"/>
              <a:t>Sharpness</a:t>
            </a:r>
            <a:r>
              <a:rPr lang="en-US" sz="2300" dirty="0"/>
              <a:t>₈₀: Precision of prediction intervals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u="sng" dirty="0"/>
              <a:t>Quantile RMSE</a:t>
            </a:r>
            <a:r>
              <a:rPr lang="en-US" sz="2300" dirty="0"/>
              <a:t>: Accuracy over true quantiles(Q10, Q50, Q90)</a:t>
            </a:r>
          </a:p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Robustness: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All models trained and evaluated across 10 independent seeds</a:t>
            </a:r>
            <a:endParaRPr lang="en-US" sz="2300" b="1" dirty="0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B1372B5D-DADC-4CCE-9D19-5173E810F721}"/>
              </a:ext>
            </a:extLst>
          </p:cNvPr>
          <p:cNvSpPr/>
          <p:nvPr/>
        </p:nvSpPr>
        <p:spPr>
          <a:xfrm>
            <a:off x="7973122" y="2888166"/>
            <a:ext cx="981307" cy="2252546"/>
          </a:xfrm>
          <a:prstGeom prst="rightBrace">
            <a:avLst>
              <a:gd name="adj1" fmla="val 8333"/>
              <a:gd name="adj2" fmla="val 50498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2F65C5-81CE-4325-9811-8B644F9561A8}"/>
              </a:ext>
            </a:extLst>
          </p:cNvPr>
          <p:cNvSpPr txBox="1"/>
          <p:nvPr/>
        </p:nvSpPr>
        <p:spPr>
          <a:xfrm>
            <a:off x="9052932" y="3670599"/>
            <a:ext cx="2626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Distributional models </a:t>
            </a:r>
          </a:p>
          <a:p>
            <a:pPr algn="ctr"/>
            <a:r>
              <a:rPr lang="en-GB" sz="2000" dirty="0"/>
              <a:t>only</a:t>
            </a:r>
          </a:p>
        </p:txBody>
      </p:sp>
    </p:spTree>
    <p:extLst>
      <p:ext uri="{BB962C8B-B14F-4D97-AF65-F5344CB8AC3E}">
        <p14:creationId xmlns:p14="http://schemas.microsoft.com/office/powerpoint/2010/main" val="815461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Experiments: Simulation Study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/>
              <p:nvPr/>
            </p:nvSpPr>
            <p:spPr>
              <a:xfrm>
                <a:off x="512956" y="1130673"/>
                <a:ext cx="11166088" cy="44309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Process Design: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Synthetic time series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300" dirty="0"/>
                  <a:t>) with three designed properties: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u="sng" dirty="0"/>
                  <a:t>Sequential dependencies</a:t>
                </a:r>
                <a:r>
                  <a:rPr lang="en-US" sz="2300" dirty="0"/>
                  <a:t>: Latent state + lagged responses/covariates.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u="sng" dirty="0"/>
                  <a:t>Heteroskedastic variance</a:t>
                </a:r>
                <a:r>
                  <a:rPr lang="en-US" sz="2300" dirty="0"/>
                  <a:t>: Time-varying volatility (GARCH-like).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u="sng" dirty="0"/>
                  <a:t>Pre-additive noise</a:t>
                </a:r>
                <a:r>
                  <a:rPr lang="en-US" sz="2300" dirty="0"/>
                  <a:t>: Scaled exponential transformation applied to noise-perturbed        	          		            signal to preserve Engression assumptions.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Closed-form quantiles enable evaluation against true distributions.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956" y="1130673"/>
                <a:ext cx="11166088" cy="4430957"/>
              </a:xfrm>
              <a:prstGeom prst="rect">
                <a:avLst/>
              </a:prstGeom>
              <a:blipFill>
                <a:blip r:embed="rId3"/>
                <a:stretch>
                  <a:fillRect l="-764" b="-55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2919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50D9F-E01D-D808-62F7-929001EA26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204" y="1248922"/>
            <a:ext cx="10713592" cy="4940005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+mn-lt"/>
              </a:rPr>
              <a:t>Motivation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400" dirty="0">
                <a:latin typeface="+mn-lt"/>
              </a:rPr>
              <a:t>Literature Review: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  </a:t>
            </a:r>
            <a:r>
              <a:rPr lang="en-US" sz="2100" dirty="0">
                <a:latin typeface="+mn-lt"/>
              </a:rPr>
              <a:t>Noise Structure Design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100" dirty="0">
                <a:latin typeface="+mn-lt"/>
              </a:rPr>
              <a:t>  Engression Framework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400" dirty="0">
                <a:latin typeface="+mn-lt"/>
              </a:rPr>
              <a:t>Methodology: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sz="2100" dirty="0">
                <a:latin typeface="+mn-lt"/>
              </a:rPr>
              <a:t>  Problem Formulation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100" dirty="0">
                <a:latin typeface="+mn-lt"/>
              </a:rPr>
              <a:t>  Temporal extension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100" dirty="0">
                <a:latin typeface="+mn-lt"/>
              </a:rPr>
              <a:t>  Heteroskedastic extension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100" dirty="0">
                <a:latin typeface="+mn-lt"/>
              </a:rPr>
              <a:t>  Experimental Setup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sz="2400" dirty="0">
                <a:latin typeface="+mn-lt"/>
              </a:rPr>
              <a:t>Experiments: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sz="1900" dirty="0">
                <a:latin typeface="+mn-lt"/>
              </a:rPr>
              <a:t>  </a:t>
            </a:r>
            <a:r>
              <a:rPr lang="en-US" sz="2100" dirty="0">
                <a:latin typeface="+mn-lt"/>
              </a:rPr>
              <a:t>Simulation Study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100" dirty="0">
                <a:latin typeface="+mn-lt"/>
              </a:rPr>
              <a:t>  River Discharge Application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sz="2400" dirty="0">
                <a:latin typeface="+mn-lt"/>
              </a:rPr>
              <a:t>Conclusions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71102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Experiments: Simulation Study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3"/>
            <a:ext cx="11166088" cy="1655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Experimental Setup:</a:t>
            </a:r>
          </a:p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dirty="0"/>
          </a:p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CD09A3-9EAD-4C29-AB40-56EAA4A17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2482" y="1828853"/>
            <a:ext cx="6647036" cy="429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639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Experiments: Simulation Study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/>
              <p:nvPr/>
            </p:nvSpPr>
            <p:spPr>
              <a:xfrm>
                <a:off x="512956" y="1130674"/>
                <a:ext cx="11066236" cy="50234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Key Findings: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00" b="1" dirty="0"/>
                  <a:t> </a:t>
                </a:r>
                <a:endParaRPr lang="en-US" sz="1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u="sng" dirty="0"/>
                  <a:t>Mean Prediction Performance: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Sequential architectures: small RMSE improvements (</a:t>
                </a:r>
                <a14:m>
                  <m:oMath xmlns:m="http://schemas.openxmlformats.org/officeDocument/2006/math">
                    <m:r>
                      <a:rPr lang="en-US" sz="23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US" sz="2300" dirty="0"/>
                  <a:t>0.5%).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Engression-based vs deterministic: comparable mean, marginal extrapolation </a:t>
                </a:r>
                <a:br>
                  <a:rPr lang="en-US" sz="2300" dirty="0"/>
                </a:br>
                <a:r>
                  <a:rPr lang="en-US" sz="2300" dirty="0"/>
                  <a:t>gains (</a:t>
                </a:r>
                <a14:m>
                  <m:oMath xmlns:m="http://schemas.openxmlformats.org/officeDocument/2006/math">
                    <m:r>
                      <a:rPr lang="en-US" sz="23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US" sz="2300" dirty="0"/>
                  <a:t>1-1.6%).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u="sng" dirty="0"/>
                  <a:t>Distributional Quality:</a:t>
                </a:r>
                <a:endParaRPr lang="en-US" sz="1100" u="sng" dirty="0"/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Sequential models achieve best Energy Loss and coverage.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Heteroskedastic extension effective only when combined with temporal encoding.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956" y="1130674"/>
                <a:ext cx="11066236" cy="5023426"/>
              </a:xfrm>
              <a:prstGeom prst="rect">
                <a:avLst/>
              </a:prstGeom>
              <a:blipFill>
                <a:blip r:embed="rId3"/>
                <a:stretch>
                  <a:fillRect l="-7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834440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Experiments: Simulation Study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/>
              <p:nvPr/>
            </p:nvSpPr>
            <p:spPr>
              <a:xfrm>
                <a:off x="512956" y="1130674"/>
                <a:ext cx="11066236" cy="49695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300" u="sng" dirty="0"/>
                  <a:t>Quantile Estimation:</a:t>
                </a:r>
              </a:p>
              <a:p>
                <a:r>
                  <a:rPr lang="en-US" sz="1600" u="sng" dirty="0"/>
                  <a:t>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300" dirty="0"/>
                  <a:t>Sequential models achieve major tail improvements: 21-32% better RMSE on quantiles (Q10/Q90) over baseline.</a:t>
                </a:r>
              </a:p>
              <a:p>
                <a:r>
                  <a:rPr lang="en-US" sz="2300" dirty="0"/>
                  <a:t> 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300" dirty="0"/>
                  <a:t>Heteroskedastic Engression still provides gains in flexibility over baseline (</a:t>
                </a:r>
                <a14:m>
                  <m:oMath xmlns:m="http://schemas.openxmlformats.org/officeDocument/2006/math">
                    <m:r>
                      <a:rPr lang="en-US" sz="23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US" sz="2300" dirty="0"/>
                  <a:t>2-6% on tails).</a:t>
                </a:r>
              </a:p>
              <a:p>
                <a:endParaRPr lang="en-US" sz="2400" b="1" dirty="0"/>
              </a:p>
              <a:p>
                <a:r>
                  <a:rPr lang="en-US" sz="2300" u="sng" dirty="0"/>
                  <a:t>Performance Trade-offs:</a:t>
                </a:r>
              </a:p>
              <a:p>
                <a:r>
                  <a:rPr lang="en-US" sz="1600" u="sng" dirty="0"/>
                  <a:t>  </a:t>
                </a: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300" dirty="0"/>
                  <a:t>2-3× higher cross-seed variability in complex models.</a:t>
                </a: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300" dirty="0"/>
                  <a:t>Increased computational cost with architectural extensions.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956" y="1130674"/>
                <a:ext cx="11066236" cy="4969566"/>
              </a:xfrm>
              <a:prstGeom prst="rect">
                <a:avLst/>
              </a:prstGeom>
              <a:blipFill>
                <a:blip r:embed="rId3"/>
                <a:stretch>
                  <a:fillRect l="-771" t="-85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30827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Experiments: Simulation Study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9228D4-7147-47FE-BD6B-ED75ADCBC6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171" y="1337851"/>
            <a:ext cx="8015658" cy="468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68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Experiments: River Discharge Application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4"/>
            <a:ext cx="1106623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u="sng" dirty="0"/>
          </a:p>
          <a:p>
            <a:r>
              <a:rPr lang="en-US" sz="900" u="sng" dirty="0"/>
              <a:t> </a:t>
            </a:r>
            <a:endParaRPr lang="en-US" sz="8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8F9B88-03A9-498D-9028-33FE8D549FED}"/>
              </a:ext>
            </a:extLst>
          </p:cNvPr>
          <p:cNvSpPr txBox="1"/>
          <p:nvPr/>
        </p:nvSpPr>
        <p:spPr>
          <a:xfrm>
            <a:off x="512956" y="1130674"/>
            <a:ext cx="11066236" cy="5647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/>
              <a:t>Motivation:</a:t>
            </a:r>
          </a:p>
          <a:p>
            <a:r>
              <a:rPr lang="en-US" sz="1050" b="1" dirty="0"/>
              <a:t> </a:t>
            </a:r>
          </a:p>
          <a:p>
            <a:r>
              <a:rPr lang="en-US" sz="2300" dirty="0"/>
              <a:t>Real-world application assessing model robustness in challenging conditions.</a:t>
            </a:r>
          </a:p>
          <a:p>
            <a:r>
              <a:rPr lang="en-US" sz="1000" dirty="0"/>
              <a:t>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Complex temporal dependencies from multiple physical processes.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Non-stationary behavior from long-term climatic changes.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Practical relevance for flood risk assessment in extreme event (August 2005)</a:t>
            </a:r>
          </a:p>
          <a:p>
            <a:r>
              <a:rPr lang="en-US" sz="900" u="sng" dirty="0"/>
              <a:t> </a:t>
            </a:r>
          </a:p>
          <a:p>
            <a:endParaRPr lang="en-US" sz="1400" b="1" dirty="0"/>
          </a:p>
          <a:p>
            <a:r>
              <a:rPr lang="en-US" sz="2300" b="1" dirty="0"/>
              <a:t>Dataset: </a:t>
            </a:r>
            <a:r>
              <a:rPr lang="en-US" sz="2300" dirty="0"/>
              <a:t>Swiss Aare river at Bern-</a:t>
            </a:r>
            <a:r>
              <a:rPr lang="en-US" sz="2300" dirty="0" err="1"/>
              <a:t>Schönau</a:t>
            </a:r>
            <a:r>
              <a:rPr lang="en-US" sz="2300" dirty="0"/>
              <a:t>(1930-2014).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u="sng" dirty="0"/>
              <a:t>Response</a:t>
            </a:r>
            <a:r>
              <a:rPr lang="en-US" sz="2300" dirty="0"/>
              <a:t>: Daily average discharge (m³/s) at Bern-</a:t>
            </a:r>
            <a:r>
              <a:rPr lang="en-US" sz="2300" dirty="0" err="1"/>
              <a:t>Schönau</a:t>
            </a:r>
            <a:r>
              <a:rPr lang="en-US" sz="2300" dirty="0"/>
              <a:t> gauging station.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u="sng" dirty="0"/>
              <a:t>Covariates</a:t>
            </a:r>
            <a:r>
              <a:rPr lang="en-US" sz="2300" dirty="0"/>
              <a:t>: 7 upstream measurements (1 discharge from </a:t>
            </a:r>
            <a:r>
              <a:rPr lang="en-US" sz="2300" dirty="0" err="1"/>
              <a:t>Gsteig</a:t>
            </a:r>
            <a:r>
              <a:rPr lang="en-US" sz="2300" dirty="0"/>
              <a:t> + 6 precipitation stations).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dirty="0"/>
          </a:p>
          <a:p>
            <a:endParaRPr lang="en-US" sz="800" u="sng" dirty="0"/>
          </a:p>
        </p:txBody>
      </p:sp>
    </p:spTree>
    <p:extLst>
      <p:ext uri="{BB962C8B-B14F-4D97-AF65-F5344CB8AC3E}">
        <p14:creationId xmlns:p14="http://schemas.microsoft.com/office/powerpoint/2010/main" val="14819610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Experiments: River Discharge Application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4"/>
            <a:ext cx="1106623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u="sng" dirty="0"/>
          </a:p>
          <a:p>
            <a:r>
              <a:rPr lang="en-US" sz="900" u="sng" dirty="0"/>
              <a:t> </a:t>
            </a:r>
            <a:endParaRPr lang="en-US" sz="8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8F9B88-03A9-498D-9028-33FE8D549FED}"/>
              </a:ext>
            </a:extLst>
          </p:cNvPr>
          <p:cNvSpPr txBox="1"/>
          <p:nvPr/>
        </p:nvSpPr>
        <p:spPr>
          <a:xfrm>
            <a:off x="512956" y="1130674"/>
            <a:ext cx="11066236" cy="1084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/>
              <a:t>Experimental Setup:</a:t>
            </a:r>
          </a:p>
          <a:p>
            <a:r>
              <a:rPr lang="en-US" sz="1050" b="1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dirty="0"/>
          </a:p>
          <a:p>
            <a:endParaRPr lang="en-US" sz="800" u="sn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ACF2C2-7447-4276-AC99-388E98F5CC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234" y="1721323"/>
            <a:ext cx="7839679" cy="419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6663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Experiments: River Discharge Application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4"/>
            <a:ext cx="1106623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u="sng" dirty="0"/>
          </a:p>
          <a:p>
            <a:r>
              <a:rPr lang="en-US" sz="900" u="sng" dirty="0"/>
              <a:t> </a:t>
            </a:r>
            <a:endParaRPr lang="en-US" sz="8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8F9B88-03A9-498D-9028-33FE8D549FED}"/>
              </a:ext>
            </a:extLst>
          </p:cNvPr>
          <p:cNvSpPr txBox="1"/>
          <p:nvPr/>
        </p:nvSpPr>
        <p:spPr>
          <a:xfrm>
            <a:off x="512956" y="1130674"/>
            <a:ext cx="1106623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/>
              <a:t>Key Findings:</a:t>
            </a:r>
          </a:p>
          <a:p>
            <a:r>
              <a:rPr lang="en-US" sz="1050" b="1" dirty="0"/>
              <a:t> </a:t>
            </a:r>
          </a:p>
          <a:p>
            <a:r>
              <a:rPr lang="en-US" sz="2300" u="sng" dirty="0"/>
              <a:t>Sequential Models Underperform in Mean Prediction: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2-3% worse RMSE, 44-65% worse extreme prediction than non-sequential variants.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Daily aggregation weakens sequential signals.</a:t>
            </a:r>
          </a:p>
          <a:p>
            <a:endParaRPr lang="en-US" sz="2300" u="sng" dirty="0"/>
          </a:p>
          <a:p>
            <a:r>
              <a:rPr lang="en-US" sz="2300" u="sng" dirty="0"/>
              <a:t>Engression Robustness Even Under Misspecification: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7-9% lower RMSE, 9-20% better extreme prediction vs deterministic models.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Performance maintained despite suboptimal alignment with data structure.</a:t>
            </a:r>
          </a:p>
          <a:p>
            <a:endParaRPr lang="en-US" sz="2300" dirty="0"/>
          </a:p>
          <a:p>
            <a:r>
              <a:rPr lang="en-US" sz="2300" u="sng" dirty="0"/>
              <a:t>Heteroskedastic Extensions Improve Distributional Quality: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Best when combined with temporal encoder (Heteroskedastic Sequential Engression), competitive standalone (Heteroskedastic Engression).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Critical for capturing time-varying volatility and adaptive uncertainty quantification.</a:t>
            </a:r>
          </a:p>
          <a:p>
            <a:r>
              <a:rPr lang="en-US" sz="1050" b="1" dirty="0"/>
              <a:t> </a:t>
            </a:r>
            <a:endParaRPr lang="en-US" sz="2300" dirty="0"/>
          </a:p>
          <a:p>
            <a:endParaRPr lang="en-US" sz="800" u="sng" dirty="0"/>
          </a:p>
        </p:txBody>
      </p:sp>
    </p:spTree>
    <p:extLst>
      <p:ext uri="{BB962C8B-B14F-4D97-AF65-F5344CB8AC3E}">
        <p14:creationId xmlns:p14="http://schemas.microsoft.com/office/powerpoint/2010/main" val="34596921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Experiments: River Discharge Application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4"/>
            <a:ext cx="1106623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u="sng" dirty="0"/>
          </a:p>
          <a:p>
            <a:r>
              <a:rPr lang="en-US" sz="900" u="sng" dirty="0"/>
              <a:t> </a:t>
            </a:r>
            <a:endParaRPr lang="en-US" sz="8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8F9B88-03A9-498D-9028-33FE8D549FED}"/>
              </a:ext>
            </a:extLst>
          </p:cNvPr>
          <p:cNvSpPr txBox="1"/>
          <p:nvPr/>
        </p:nvSpPr>
        <p:spPr>
          <a:xfrm>
            <a:off x="512956" y="1130674"/>
            <a:ext cx="11066236" cy="730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300" b="1" dirty="0"/>
          </a:p>
          <a:p>
            <a:r>
              <a:rPr lang="en-US" sz="1050" b="1" dirty="0"/>
              <a:t> </a:t>
            </a:r>
          </a:p>
          <a:p>
            <a:endParaRPr lang="en-US" sz="800" u="sn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60FEE1-D7D1-4564-9067-0A9974541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898" y="1414853"/>
            <a:ext cx="8074351" cy="45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7280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Experiments: River Discharge Application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4"/>
            <a:ext cx="1106623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u="sng" dirty="0"/>
          </a:p>
          <a:p>
            <a:r>
              <a:rPr lang="en-US" sz="900" u="sng" dirty="0"/>
              <a:t> </a:t>
            </a:r>
            <a:endParaRPr lang="en-US" sz="8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8F9B88-03A9-498D-9028-33FE8D549FED}"/>
              </a:ext>
            </a:extLst>
          </p:cNvPr>
          <p:cNvSpPr txBox="1"/>
          <p:nvPr/>
        </p:nvSpPr>
        <p:spPr>
          <a:xfrm>
            <a:off x="512956" y="1130674"/>
            <a:ext cx="11066236" cy="730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300" b="1" dirty="0"/>
          </a:p>
          <a:p>
            <a:r>
              <a:rPr lang="en-US" sz="1050" b="1" dirty="0"/>
              <a:t> </a:t>
            </a:r>
          </a:p>
          <a:p>
            <a:endParaRPr lang="en-US" sz="800" u="sng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4C70F5-B22B-4A42-9A06-68B8B4CA5E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85" y="1130673"/>
            <a:ext cx="8421829" cy="495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8872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Conclusion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4"/>
            <a:ext cx="1106623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u="sng" dirty="0"/>
          </a:p>
          <a:p>
            <a:r>
              <a:rPr lang="en-US" sz="900" u="sng" dirty="0"/>
              <a:t> </a:t>
            </a:r>
            <a:endParaRPr lang="en-US" sz="8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8F9B88-03A9-498D-9028-33FE8D549FED}"/>
              </a:ext>
            </a:extLst>
          </p:cNvPr>
          <p:cNvSpPr txBox="1"/>
          <p:nvPr/>
        </p:nvSpPr>
        <p:spPr>
          <a:xfrm>
            <a:off x="512956" y="1130674"/>
            <a:ext cx="11066236" cy="730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300" b="1" dirty="0"/>
          </a:p>
          <a:p>
            <a:r>
              <a:rPr lang="en-US" sz="1050" b="1" dirty="0"/>
              <a:t> </a:t>
            </a:r>
          </a:p>
          <a:p>
            <a:endParaRPr lang="en-US" sz="800" u="sng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DF522F-2A5B-411F-B910-0E9405B61737}"/>
              </a:ext>
            </a:extLst>
          </p:cNvPr>
          <p:cNvSpPr txBox="1"/>
          <p:nvPr/>
        </p:nvSpPr>
        <p:spPr>
          <a:xfrm>
            <a:off x="512956" y="1130674"/>
            <a:ext cx="11066236" cy="4392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/>
              <a:t>Main Findings:</a:t>
            </a:r>
          </a:p>
          <a:p>
            <a:r>
              <a:rPr lang="en-US" sz="1050" b="1" dirty="0"/>
              <a:t> </a:t>
            </a:r>
          </a:p>
          <a:p>
            <a:endParaRPr lang="en-US" sz="800" u="sng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Successfully extended Engression to temporal forecasting via temporal encoder and heteroskedastic noise mechanisms.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Engression-based models achieve comparable mean prediction with superior extreme event forecasting compared to the respective deterministic baselines.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Extensions show context-dependent benefits by improving asymmetric tail forecasting and adaptive uncertainty quantification.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0521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 Motivation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4E70635A-E6C0-44AC-AA8E-F0FFE8448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631" y="1190581"/>
            <a:ext cx="3326037" cy="4894101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8AEA1EB-EE1C-4D68-8A92-04761C6BBF70}"/>
              </a:ext>
            </a:extLst>
          </p:cNvPr>
          <p:cNvSpPr txBox="1"/>
          <p:nvPr/>
        </p:nvSpPr>
        <p:spPr>
          <a:xfrm>
            <a:off x="442332" y="1190581"/>
            <a:ext cx="7981299" cy="4769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r>
              <a:rPr lang="en-US" sz="2300" b="1" dirty="0"/>
              <a:t>The challenges: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Temporal complexity of time series</a:t>
            </a:r>
            <a:endParaRPr lang="en-US" sz="2300" b="1" dirty="0"/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Limitation single-point forecasting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Trade-off complexity models</a:t>
            </a:r>
          </a:p>
          <a:p>
            <a:endParaRPr lang="en-US" sz="1050" dirty="0"/>
          </a:p>
          <a:p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2300" b="1" dirty="0"/>
              <a:t>What’s needed: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Conditional distribution for temporal forecasting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Non-parametric flexibility</a:t>
            </a:r>
          </a:p>
          <a:p>
            <a:pPr marL="342900" indent="-342900">
              <a:lnSpc>
                <a:spcPct val="150000"/>
              </a:lnSpc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Extrapolation capability</a:t>
            </a:r>
          </a:p>
        </p:txBody>
      </p:sp>
    </p:spTree>
    <p:extLst>
      <p:ext uri="{BB962C8B-B14F-4D97-AF65-F5344CB8AC3E}">
        <p14:creationId xmlns:p14="http://schemas.microsoft.com/office/powerpoint/2010/main" val="13897943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</p:spPr>
        <p:txBody>
          <a:bodyPr>
            <a:normAutofit fontScale="90000"/>
          </a:bodyPr>
          <a:lstStyle/>
          <a:p>
            <a:r>
              <a:rPr lang="en-US" dirty="0"/>
              <a:t> Conclusion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A4D37F-52CB-4193-9451-D47F8E5FA082}"/>
              </a:ext>
            </a:extLst>
          </p:cNvPr>
          <p:cNvSpPr txBox="1"/>
          <p:nvPr/>
        </p:nvSpPr>
        <p:spPr>
          <a:xfrm>
            <a:off x="512956" y="1130674"/>
            <a:ext cx="1106623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u="sng" dirty="0"/>
          </a:p>
          <a:p>
            <a:r>
              <a:rPr lang="en-US" sz="900" u="sng" dirty="0"/>
              <a:t> </a:t>
            </a:r>
            <a:endParaRPr lang="en-US" sz="8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8F9B88-03A9-498D-9028-33FE8D549FED}"/>
              </a:ext>
            </a:extLst>
          </p:cNvPr>
          <p:cNvSpPr txBox="1"/>
          <p:nvPr/>
        </p:nvSpPr>
        <p:spPr>
          <a:xfrm>
            <a:off x="512956" y="1130674"/>
            <a:ext cx="11066236" cy="730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300" b="1" dirty="0"/>
          </a:p>
          <a:p>
            <a:r>
              <a:rPr lang="en-US" sz="1050" b="1" dirty="0"/>
              <a:t> </a:t>
            </a:r>
          </a:p>
          <a:p>
            <a:endParaRPr lang="en-US" sz="800" u="sng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DF522F-2A5B-411F-B910-0E9405B61737}"/>
              </a:ext>
            </a:extLst>
          </p:cNvPr>
          <p:cNvSpPr txBox="1"/>
          <p:nvPr/>
        </p:nvSpPr>
        <p:spPr>
          <a:xfrm>
            <a:off x="512956" y="1130674"/>
            <a:ext cx="11066236" cy="383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/>
              <a:t>Key Limitations: </a:t>
            </a:r>
          </a:p>
          <a:p>
            <a:endParaRPr lang="en-US" sz="1000" u="sng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Limited empirical validation with two case studies. Broader temporal domains required for generalizability.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Complex simulation design complicated isolation of individual architectural contributions.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Computational resource limitations constrained experimental design and hyperparameter exploration.</a:t>
            </a:r>
          </a:p>
        </p:txBody>
      </p:sp>
    </p:spTree>
    <p:extLst>
      <p:ext uri="{BB962C8B-B14F-4D97-AF65-F5344CB8AC3E}">
        <p14:creationId xmlns:p14="http://schemas.microsoft.com/office/powerpoint/2010/main" val="2107695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 Literature Review: Noise Structure Design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F5E8260-390D-45EF-981B-087A88DCD23D}"/>
                  </a:ext>
                </a:extLst>
              </p:cNvPr>
              <p:cNvSpPr txBox="1"/>
              <p:nvPr/>
            </p:nvSpPr>
            <p:spPr>
              <a:xfrm>
                <a:off x="525966" y="1179430"/>
                <a:ext cx="5570034" cy="55902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                 Post-Additive Noise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 algn="ctr"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 algn="ctr">
                  <a:lnSpc>
                    <a:spcPct val="150000"/>
                  </a:lnSpc>
                  <a:spcAft>
                    <a:spcPts val="120"/>
                  </a:spcAft>
                </a:pPr>
                <a:endParaRPr lang="en-US" sz="1400" b="1" dirty="0"/>
              </a:p>
              <a:p>
                <a:pPr algn="ctr">
                  <a:lnSpc>
                    <a:spcPct val="150000"/>
                  </a:lnSpc>
                  <a:spcAft>
                    <a:spcPts val="120"/>
                  </a:spcAft>
                </a:pPr>
                <a:endParaRPr lang="en-US" sz="1400" b="1" dirty="0"/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Noise added </a:t>
                </a:r>
                <a:r>
                  <a:rPr lang="en-US" sz="2300" b="1" dirty="0"/>
                  <a:t>after</a:t>
                </a:r>
                <a:r>
                  <a:rPr lang="en-US" sz="2300" dirty="0"/>
                  <a:t> transformation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Perturbs only the response variable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No information of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  <m:r>
                      <a:rPr lang="en-US" sz="23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300" dirty="0"/>
                  <a:t>beyond support</a:t>
                </a:r>
              </a:p>
              <a:p>
                <a:pPr algn="ctr"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dirty="0"/>
              </a:p>
              <a:p>
                <a:pPr algn="ctr"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 algn="ctr"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F5E8260-390D-45EF-981B-087A88DCD2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966" y="1179430"/>
                <a:ext cx="5570034" cy="5590248"/>
              </a:xfrm>
              <a:prstGeom prst="rect">
                <a:avLst/>
              </a:prstGeom>
              <a:blipFill>
                <a:blip r:embed="rId4"/>
                <a:stretch>
                  <a:fillRect l="-131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0D380B3-16F4-4038-A97B-5254F3AA9BDC}"/>
                  </a:ext>
                </a:extLst>
              </p:cNvPr>
              <p:cNvSpPr txBox="1"/>
              <p:nvPr/>
            </p:nvSpPr>
            <p:spPr>
              <a:xfrm>
                <a:off x="6096000" y="1184578"/>
                <a:ext cx="5570034" cy="4502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                 Pre-Additive Noise</a:t>
                </a:r>
              </a:p>
              <a:p>
                <a:pPr algn="ctr"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 algn="ctr"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 algn="ctr">
                  <a:lnSpc>
                    <a:spcPct val="150000"/>
                  </a:lnSpc>
                  <a:spcAft>
                    <a:spcPts val="120"/>
                  </a:spcAft>
                </a:pPr>
                <a:endParaRPr lang="en-US" sz="1200" b="1" dirty="0"/>
              </a:p>
              <a:p>
                <a:pPr algn="ctr"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1600" b="1" dirty="0"/>
                  <a:t> 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Input-level noise perturbation</a:t>
                </a:r>
                <a:endParaRPr lang="en-US" sz="2300" b="1" dirty="0"/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Uncertainty propagates through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300" b="0" i="0" smtClean="0"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</m:e>
                    </m:d>
                  </m:oMath>
                </a14:m>
                <a:endParaRPr lang="en-US" sz="23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Enables extrapolation beyond support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300" b="1" dirty="0"/>
              </a:p>
              <a:p>
                <a:pPr algn="ctr"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0D380B3-16F4-4038-A97B-5254F3AA9B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1184578"/>
                <a:ext cx="5570034" cy="4502771"/>
              </a:xfrm>
              <a:prstGeom prst="rect">
                <a:avLst/>
              </a:prstGeom>
              <a:blipFill>
                <a:blip r:embed="rId5"/>
                <a:stretch>
                  <a:fillRect l="-131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\documentclass{article}&#10;\usepackage{amsmath}&#10;\pagestyle{empty}&#10;\begin{document}&#10;&#10;$&#10;Y = g(X, \eta), \quad \eta \overset{\mathrm{i.d.}}{\sim} \mathcal{D}&#10;$&#10;&#10;&#10;\end{document}" title="IguanaTex Bitmap Display">
            <a:extLst>
              <a:ext uri="{FF2B5EF4-FFF2-40B4-BE49-F238E27FC236}">
                <a16:creationId xmlns:a16="http://schemas.microsoft.com/office/drawing/2014/main" id="{DC6DF2D2-F342-4FC1-9956-307EA747979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668" y="2434657"/>
            <a:ext cx="3057143" cy="411429"/>
          </a:xfrm>
          <a:prstGeom prst="rect">
            <a:avLst/>
          </a:prstGeom>
        </p:spPr>
      </p:pic>
      <p:pic>
        <p:nvPicPr>
          <p:cNvPr id="9" name="Picture 8" descr="\documentclass{article}&#10;\usepackage{amsmath}&#10;\pagestyle{empty}&#10;\begin{document}&#10;&#10;$&#10;Y = f(X) + \varepsilon, \quad \varepsilon \overset{\mathrm{i.d.}}{\sim} \mathcal{D}&#10;$&#10;&#10;\end{document}" title="IguanaTex Bitmap Display">
            <a:extLst>
              <a:ext uri="{FF2B5EF4-FFF2-40B4-BE49-F238E27FC236}">
                <a16:creationId xmlns:a16="http://schemas.microsoft.com/office/drawing/2014/main" id="{79949E3D-6AE0-4E3D-91AB-C61F60A20E8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634" y="2434656"/>
            <a:ext cx="3305143" cy="41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516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 Literature Review: Engression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EEB8386-1B36-4BBF-B8F0-190579B1F9D3}"/>
                  </a:ext>
                </a:extLst>
              </p:cNvPr>
              <p:cNvSpPr txBox="1"/>
              <p:nvPr/>
            </p:nvSpPr>
            <p:spPr>
              <a:xfrm>
                <a:off x="442332" y="1179430"/>
                <a:ext cx="11166088" cy="56030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Model class: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Given covariates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sz="2300" dirty="0"/>
                  <a:t> and response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23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300" dirty="0"/>
                  <a:t> Engression models the conditional distribution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300" dirty="0"/>
                  <a:t> through a general class of functions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4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 </a:t>
                </a:r>
                <a:endParaRPr lang="en-US" sz="20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5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5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5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Goal: </a:t>
                </a:r>
                <a:r>
                  <a:rPr lang="en-US" sz="2300" dirty="0"/>
                  <a:t>Find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sz="2300" b="1" dirty="0"/>
                  <a:t> </a:t>
                </a:r>
                <a:r>
                  <a:rPr lang="en-US" sz="2300" dirty="0"/>
                  <a:t>such that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32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by enabling Sampling-based inference from the estimated distribution. 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EEB8386-1B36-4BBF-B8F0-190579B1F9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332" y="1179430"/>
                <a:ext cx="11166088" cy="5603072"/>
              </a:xfrm>
              <a:prstGeom prst="rect">
                <a:avLst/>
              </a:prstGeom>
              <a:blipFill>
                <a:blip r:embed="rId4"/>
                <a:stretch>
                  <a:fillRect l="-81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Picture 35" descr="\documentclass{article}&#10;\usepackage{amsmath}&#10;\pagestyle{empty}&#10;\begin{document}&#10;&#10;&#10;$$&#10;\mathcal{M} = \{g(x, \eta) : g \in \mathcal{G}\}, \quad \eta \overset{\mathrm{i.d.}}{\sim} \mathcal{N}(0, \sigma^2).&#10;$$&#10;&#10;&#10;\end{document}" title="IguanaTex Bitmap Display">
            <a:extLst>
              <a:ext uri="{FF2B5EF4-FFF2-40B4-BE49-F238E27FC236}">
                <a16:creationId xmlns:a16="http://schemas.microsoft.com/office/drawing/2014/main" id="{0CEB6DCB-5F1A-44CE-9A1A-0E7E25F11E7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947" y="3098547"/>
            <a:ext cx="5436572" cy="411428"/>
          </a:xfrm>
          <a:prstGeom prst="rect">
            <a:avLst/>
          </a:prstGeom>
        </p:spPr>
      </p:pic>
      <p:pic>
        <p:nvPicPr>
          <p:cNvPr id="34" name="Picture 33" descr="\documentclass{article}&#10;\usepackage{amsmath}&#10;\pagestyle{empty}&#10;\begin{document}&#10;&#10;$$&#10;g(x, \eta) \sim P(y|x) \text{ for any } x,&#10;$$&#10;&#10;&#10;\end{document}" title="IguanaTex Bitmap Display">
            <a:extLst>
              <a:ext uri="{FF2B5EF4-FFF2-40B4-BE49-F238E27FC236}">
                <a16:creationId xmlns:a16="http://schemas.microsoft.com/office/drawing/2014/main" id="{143F3BFB-9383-4C71-9569-A8451499A1D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286" y="4722644"/>
            <a:ext cx="3675428" cy="31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68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EEB8386-1B36-4BBF-B8F0-190579B1F9D3}"/>
                  </a:ext>
                </a:extLst>
              </p:cNvPr>
              <p:cNvSpPr txBox="1"/>
              <p:nvPr/>
            </p:nvSpPr>
            <p:spPr>
              <a:xfrm>
                <a:off x="442332" y="1179430"/>
                <a:ext cx="11166088" cy="5072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How: </a:t>
                </a:r>
                <a:r>
                  <a:rPr lang="en-US" sz="2300" dirty="0"/>
                  <a:t>Find optimal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(∙)</m:t>
                    </m:r>
                  </m:oMath>
                </a14:m>
                <a:r>
                  <a:rPr lang="en-US" sz="2300" b="1" dirty="0"/>
                  <a:t> </a:t>
                </a:r>
                <a:r>
                  <a:rPr lang="en-US" sz="2300" dirty="0"/>
                  <a:t>by minimizing the Energy Loss as proper scoring rule,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4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14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0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where </a:t>
                </a:r>
                <a14:m>
                  <m:oMath xmlns:m="http://schemas.openxmlformats.org/officeDocument/2006/math">
                    <m:r>
                      <a:rPr lang="en-US" sz="23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sz="2300" dirty="0"/>
                  <a:t> and </a:t>
                </a:r>
                <a14:m>
                  <m:oMath xmlns:m="http://schemas.openxmlformats.org/officeDocument/2006/math">
                    <m:r>
                      <a:rPr lang="en-US" sz="23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sz="23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sz="2300" dirty="0"/>
                  <a:t> are independent draws from                   . 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10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Dual Nature: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          </a:t>
                </a:r>
                <a:r>
                  <a:rPr lang="en-US" sz="2300" dirty="0"/>
                  <a:t>Accuracy: Pulls samples toward observations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          </a:t>
                </a:r>
                <a:r>
                  <a:rPr lang="en-US" sz="2300" dirty="0"/>
                  <a:t>Dispersion: Spreads samples apart</a:t>
                </a: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EEB8386-1B36-4BBF-B8F0-190579B1F9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332" y="1179430"/>
                <a:ext cx="11166088" cy="5072158"/>
              </a:xfrm>
              <a:prstGeom prst="rect">
                <a:avLst/>
              </a:prstGeom>
              <a:blipFill>
                <a:blip r:embed="rId17"/>
                <a:stretch>
                  <a:fillRect l="-8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1" name="Picture 30" descr="\documentclass{article}&#10;\usepackage{amsmath}&#10;\usepackage{amssymb}&#10;\pagestyle{empty}&#10;\begin{document}&#10;$$&#10;\tilde{g} \in \arg\min_{g \in \mathcal{M}} \mathbb{E}_{(X,Y)} \left[ \|Y - g(X, \eta)\|_2 - \frac{1}{2}\|g(X, \eta) - g(X, \eta')\|_2 \right],&#10;$$&#10;&#10;\end{document}" title="IguanaTex Bitmap Display">
            <a:extLst>
              <a:ext uri="{FF2B5EF4-FFF2-40B4-BE49-F238E27FC236}">
                <a16:creationId xmlns:a16="http://schemas.microsoft.com/office/drawing/2014/main" id="{BEAC0DA9-F5DF-4557-A6C7-C05ADBE59F6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500" y="2121993"/>
            <a:ext cx="8724573" cy="7588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 Literature Review: Engression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21" name="Picture 20" descr="\documentclass{article}&#10;\usepackage{amsmath}&#10;\pagestyle{empty}&#10;\begin{document}&#10;&#10;$\mathcal{N}(0, \sigma^2)$&#10;&#10;&#10;\end{document}" title="IguanaTex Bitmap Display">
            <a:extLst>
              <a:ext uri="{FF2B5EF4-FFF2-40B4-BE49-F238E27FC236}">
                <a16:creationId xmlns:a16="http://schemas.microsoft.com/office/drawing/2014/main" id="{7A354E53-2ACA-4470-B1FD-AFD05D0378CB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665" y="3317490"/>
            <a:ext cx="1070354" cy="31437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627A0B40-097D-4B3A-81EB-F54DA5802324}"/>
              </a:ext>
            </a:extLst>
          </p:cNvPr>
          <p:cNvSpPr/>
          <p:nvPr/>
        </p:nvSpPr>
        <p:spPr>
          <a:xfrm>
            <a:off x="4828478" y="2230247"/>
            <a:ext cx="2149541" cy="479502"/>
          </a:xfrm>
          <a:prstGeom prst="rect">
            <a:avLst/>
          </a:prstGeom>
          <a:solidFill>
            <a:schemeClr val="accent6">
              <a:lumMod val="75000"/>
              <a:alpha val="27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A5C1FF-78B1-4D14-B210-09C505BF94D5}"/>
              </a:ext>
            </a:extLst>
          </p:cNvPr>
          <p:cNvSpPr/>
          <p:nvPr/>
        </p:nvSpPr>
        <p:spPr>
          <a:xfrm>
            <a:off x="7538224" y="2230247"/>
            <a:ext cx="2910469" cy="479502"/>
          </a:xfrm>
          <a:prstGeom prst="rect">
            <a:avLst/>
          </a:prstGeom>
          <a:solidFill>
            <a:schemeClr val="accent5">
              <a:lumMod val="60000"/>
              <a:lumOff val="40000"/>
              <a:alpha val="27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A686E12-21C0-4B69-B582-FAC5E12C43A0}"/>
              </a:ext>
            </a:extLst>
          </p:cNvPr>
          <p:cNvSpPr/>
          <p:nvPr/>
        </p:nvSpPr>
        <p:spPr>
          <a:xfrm>
            <a:off x="583581" y="4648184"/>
            <a:ext cx="396000" cy="396000"/>
          </a:xfrm>
          <a:prstGeom prst="rect">
            <a:avLst/>
          </a:prstGeom>
          <a:solidFill>
            <a:schemeClr val="accent6">
              <a:lumMod val="75000"/>
              <a:alpha val="27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D51D2B2-E630-4F68-86A4-A5EC51FB5059}"/>
              </a:ext>
            </a:extLst>
          </p:cNvPr>
          <p:cNvSpPr/>
          <p:nvPr/>
        </p:nvSpPr>
        <p:spPr>
          <a:xfrm>
            <a:off x="583581" y="5199125"/>
            <a:ext cx="396000" cy="396000"/>
          </a:xfrm>
          <a:prstGeom prst="rect">
            <a:avLst/>
          </a:prstGeom>
          <a:solidFill>
            <a:schemeClr val="accent5">
              <a:lumMod val="60000"/>
              <a:lumOff val="40000"/>
              <a:alpha val="27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025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 Literature Review: Engression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EEB8386-1B36-4BBF-B8F0-190579B1F9D3}"/>
                  </a:ext>
                </a:extLst>
              </p:cNvPr>
              <p:cNvSpPr txBox="1"/>
              <p:nvPr/>
            </p:nvSpPr>
            <p:spPr>
              <a:xfrm>
                <a:off x="442332" y="1145977"/>
                <a:ext cx="11166088" cy="47399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Implementation:</a:t>
                </a:r>
                <a:endParaRPr lang="en-US" sz="23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900" b="1" dirty="0"/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Forward pass composed by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300" dirty="0"/>
                  <a:t> samples, where each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r>
                  <a:rPr lang="en-US" sz="2300" dirty="0"/>
                  <a:t> produces one prediction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3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r>
                  <a:rPr lang="en-US" sz="2300" dirty="0"/>
                  <a:t>.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Optimized by Adam optimizer under Energy Loss.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EEB8386-1B36-4BBF-B8F0-190579B1F9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332" y="1145977"/>
                <a:ext cx="11166088" cy="4739952"/>
              </a:xfrm>
              <a:prstGeom prst="rect">
                <a:avLst/>
              </a:prstGeom>
              <a:blipFill>
                <a:blip r:embed="rId8"/>
                <a:stretch>
                  <a:fillRect l="-819" b="-17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F869AA71-3A70-4A35-BFF6-9C544407F72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1" r="5706"/>
          <a:stretch/>
        </p:blipFill>
        <p:spPr>
          <a:xfrm>
            <a:off x="1824867" y="1962984"/>
            <a:ext cx="8542266" cy="257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667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 Literature Review: Engression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EEB8386-1B36-4BBF-B8F0-190579B1F9D3}"/>
                  </a:ext>
                </a:extLst>
              </p:cNvPr>
              <p:cNvSpPr txBox="1"/>
              <p:nvPr/>
            </p:nvSpPr>
            <p:spPr>
              <a:xfrm>
                <a:off x="512956" y="1130673"/>
                <a:ext cx="11166088" cy="51079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Extrapolation Capabilities: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Under local monotonic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300" dirty="0"/>
                  <a:t> near boundary, pre-additive structure, and bounded noise. </a:t>
                </a:r>
              </a:p>
              <a:p>
                <a:pPr lvl="1"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          Recover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300" dirty="0"/>
                  <a:t> between </a:t>
                </a:r>
                <a14:m>
                  <m:oMath xmlns:m="http://schemas.openxmlformats.org/officeDocument/2006/math">
                    <m:r>
                      <a:rPr lang="en-US" sz="2300" b="0" i="0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sz="2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3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3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3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300" i="1">
                                <a:latin typeface="Cambria Math" panose="02040503050406030204" pitchFamily="18" charset="0"/>
                              </a:rPr>
                              <m:t>𝑡𝑟𝑎𝑖𝑛</m:t>
                            </m:r>
                            <m:r>
                              <a:rPr lang="en-US" sz="2300" b="0" i="1" smtClean="0">
                                <a:latin typeface="Cambria Math" panose="02040503050406030204" pitchFamily="18" charset="0"/>
                              </a:rPr>
                              <m:t>_</m:t>
                            </m:r>
                            <m:r>
                              <a:rPr lang="en-US" sz="2300" b="0" i="1" smtClean="0">
                                <a:latin typeface="Cambria Math" panose="02040503050406030204" pitchFamily="18" charset="0"/>
                              </a:rPr>
                              <m:t>𝑚𝑖𝑛</m:t>
                            </m:r>
                          </m:sub>
                        </m:s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 − </m:t>
                        </m:r>
                        <m:sSub>
                          <m:sSubPr>
                            <m:ctrlPr>
                              <a:rPr lang="en-US" sz="23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𝜂</m:t>
                            </m:r>
                          </m:e>
                          <m:sub>
                            <m:r>
                              <a:rPr lang="en-US" sz="23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sz="2300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sub>
                        </m:s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 ; 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𝑡𝑟𝑎𝑖𝑛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sz="2000" dirty="0"/>
                  <a:t>.</a:t>
                </a:r>
                <a:br>
                  <a:rPr lang="en-US" sz="2000" dirty="0"/>
                </a:br>
                <a:r>
                  <a:rPr lang="en-US" sz="800" dirty="0"/>
                  <a:t> </a:t>
                </a:r>
                <a:r>
                  <a:rPr lang="en-US" sz="500" dirty="0"/>
                  <a:t>  </a:t>
                </a:r>
                <a:endParaRPr lang="en-US" sz="1100" dirty="0"/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Robust fallback to linear extrapolation in case of misspecification.</a:t>
                </a:r>
                <a:r>
                  <a:rPr lang="en-US" sz="2300" b="1" dirty="0"/>
                  <a:t>								</a:t>
                </a:r>
              </a:p>
              <a:p>
                <a:pPr lvl="1"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EEB8386-1B36-4BBF-B8F0-190579B1F9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956" y="1130673"/>
                <a:ext cx="11166088" cy="5107937"/>
              </a:xfrm>
              <a:prstGeom prst="rect">
                <a:avLst/>
              </a:prstGeom>
              <a:blipFill>
                <a:blip r:embed="rId10"/>
                <a:stretch>
                  <a:fillRect l="-7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453DC13D-741C-4AE6-BC1C-E2197019D98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11145"/>
          <a:stretch/>
        </p:blipFill>
        <p:spPr>
          <a:xfrm>
            <a:off x="1425468" y="3638360"/>
            <a:ext cx="6803417" cy="210001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CC990E2-B2EF-45CA-9571-B10E998AC4C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7098"/>
          <a:stretch/>
        </p:blipFill>
        <p:spPr>
          <a:xfrm>
            <a:off x="8450735" y="3738195"/>
            <a:ext cx="2108024" cy="19831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EABE6B4-D937-4778-A764-088FA9F890B2}"/>
              </a:ext>
            </a:extLst>
          </p:cNvPr>
          <p:cNvSpPr txBox="1"/>
          <p:nvPr/>
        </p:nvSpPr>
        <p:spPr>
          <a:xfrm>
            <a:off x="1633241" y="5752206"/>
            <a:ext cx="1790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Liner regression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111B5F-CDF5-4FEC-B366-0962501FF5EB}"/>
              </a:ext>
            </a:extLst>
          </p:cNvPr>
          <p:cNvSpPr txBox="1"/>
          <p:nvPr/>
        </p:nvSpPr>
        <p:spPr>
          <a:xfrm>
            <a:off x="3992638" y="5739195"/>
            <a:ext cx="1790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Random Forest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16F082-D90B-42B6-A8A0-8B7BC82B19DC}"/>
              </a:ext>
            </a:extLst>
          </p:cNvPr>
          <p:cNvSpPr txBox="1"/>
          <p:nvPr/>
        </p:nvSpPr>
        <p:spPr>
          <a:xfrm>
            <a:off x="6352035" y="5785361"/>
            <a:ext cx="1790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Neural network</a:t>
            </a:r>
          </a:p>
          <a:p>
            <a:pPr algn="ctr"/>
            <a:r>
              <a:rPr lang="en-US" dirty="0"/>
              <a:t>regression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7F285E-B762-4F6D-B9B6-58A3A2F01DF6}"/>
              </a:ext>
            </a:extLst>
          </p:cNvPr>
          <p:cNvSpPr txBox="1"/>
          <p:nvPr/>
        </p:nvSpPr>
        <p:spPr>
          <a:xfrm>
            <a:off x="8711432" y="5738375"/>
            <a:ext cx="1790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Engression</a:t>
            </a:r>
          </a:p>
        </p:txBody>
      </p:sp>
      <p:sp>
        <p:nvSpPr>
          <p:cNvPr id="23" name="Arrow: Bent-Up 22">
            <a:extLst>
              <a:ext uri="{FF2B5EF4-FFF2-40B4-BE49-F238E27FC236}">
                <a16:creationId xmlns:a16="http://schemas.microsoft.com/office/drawing/2014/main" id="{DA6415B0-E8F9-41C7-8665-41A48CA9E44C}"/>
              </a:ext>
            </a:extLst>
          </p:cNvPr>
          <p:cNvSpPr/>
          <p:nvPr/>
        </p:nvSpPr>
        <p:spPr>
          <a:xfrm rot="5400000">
            <a:off x="1106972" y="2138876"/>
            <a:ext cx="401439" cy="651097"/>
          </a:xfrm>
          <a:prstGeom prst="bent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742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5EC7-4070-FE6F-5D5E-1E723AD1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sz="4400" dirty="0">
                <a:latin typeface="+mn-lt"/>
              </a:rPr>
              <a:t>Methodology</a:t>
            </a:r>
            <a:r>
              <a:rPr lang="en-US" dirty="0"/>
              <a:t>: </a:t>
            </a:r>
            <a:r>
              <a:rPr lang="en-US" sz="4400" dirty="0">
                <a:latin typeface="+mn-lt"/>
              </a:rPr>
              <a:t>Problem Formulation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46FF-5FCD-1FC9-221F-32EEDFE5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dirty="0"/>
              <a:t>14 November,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4E7D-6BBA-D262-1AA6-15F5942F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Time Series Engression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8A6F2-71E9-C08D-D909-EC008A9C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EB8386-1B36-4BBF-B8F0-190579B1F9D3}"/>
              </a:ext>
            </a:extLst>
          </p:cNvPr>
          <p:cNvSpPr txBox="1"/>
          <p:nvPr/>
        </p:nvSpPr>
        <p:spPr>
          <a:xfrm>
            <a:off x="512956" y="1130673"/>
            <a:ext cx="11166088" cy="568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"/>
              </a:spcAft>
            </a:pPr>
            <a:endParaRPr lang="en-US" sz="23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/>
              <p:nvPr/>
            </p:nvSpPr>
            <p:spPr>
              <a:xfrm>
                <a:off x="512956" y="1130673"/>
                <a:ext cx="11166088" cy="5302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Adapting Engression to Time Series Forecasting: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500" b="1" dirty="0"/>
                  <a:t> </a:t>
                </a:r>
                <a:r>
                  <a:rPr lang="en-US" sz="100" b="1" dirty="0"/>
                  <a:t>  </a:t>
                </a:r>
                <a:endParaRPr lang="en-US" sz="400" b="1" dirty="0"/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One-step-ahead probabilistic forecasting using only historical information</a:t>
                </a: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b="1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1600" b="1" dirty="0"/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Lagged input space composed of past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sz="2300" dirty="0"/>
                  <a:t> observations of covariates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300" dirty="0"/>
                  <a:t> and response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300" dirty="0"/>
                  <a:t>.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1400" dirty="0"/>
                  <a:t> </a:t>
                </a:r>
                <a:endParaRPr lang="en-US" sz="12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b="1" dirty="0"/>
                  <a:t>Learning the Conditional Distribution: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100" b="1" dirty="0"/>
                  <a:t>m</a:t>
                </a:r>
              </a:p>
              <a:p>
                <a:pPr marL="342900" indent="-342900">
                  <a:lnSpc>
                    <a:spcPct val="150000"/>
                  </a:lnSpc>
                  <a:spcAft>
                    <a:spcPts val="120"/>
                  </a:spcAft>
                  <a:buFont typeface="Arial" panose="020B0604020202020204" pitchFamily="34" charset="0"/>
                  <a:buChar char="•"/>
                </a:pPr>
                <a:r>
                  <a:rPr lang="en-US" sz="2300" dirty="0"/>
                  <a:t>Find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3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3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acc>
                  </m:oMath>
                </a14:m>
                <a:r>
                  <a:rPr lang="en-US" sz="2300" dirty="0"/>
                  <a:t> such that                                             by minimizing the empirical Energy Loss</a:t>
                </a:r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endParaRPr lang="en-US" sz="2300" dirty="0"/>
              </a:p>
              <a:p>
                <a:pPr>
                  <a:lnSpc>
                    <a:spcPct val="150000"/>
                  </a:lnSpc>
                  <a:spcAft>
                    <a:spcPts val="120"/>
                  </a:spcAft>
                </a:pPr>
                <a:r>
                  <a:rPr lang="en-US" sz="2300" dirty="0"/>
                  <a:t> 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A4D37F-52CB-4193-9451-D47F8E5FA0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956" y="1130673"/>
                <a:ext cx="11166088" cy="5302990"/>
              </a:xfrm>
              <a:prstGeom prst="rect">
                <a:avLst/>
              </a:prstGeom>
              <a:blipFill>
                <a:blip r:embed="rId6"/>
                <a:stretch>
                  <a:fillRect l="-76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4" name="Picture 23" descr="\documentclass{article}&#10;\usepackage{amsmath}&#10;\pagestyle{empty}&#10;\begin{document}&#10;&#10;$&#10;P\left(Y_t \mid \tilde{x}_t\right), \quad$ where $\quad \tilde{x}_t=\left\{\left(x_\tau, y_\tau\right)\right\}_{\tau=t-s}^{t-1}.&#10;$&#10;\end{document}" title="IguanaTex Bitmap Display">
            <a:extLst>
              <a:ext uri="{FF2B5EF4-FFF2-40B4-BE49-F238E27FC236}">
                <a16:creationId xmlns:a16="http://schemas.microsoft.com/office/drawing/2014/main" id="{FC7C1E2A-8CB8-4F23-BB14-4A427EB4C81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999" y="2619864"/>
            <a:ext cx="6124571" cy="404572"/>
          </a:xfrm>
          <a:prstGeom prst="rect">
            <a:avLst/>
          </a:prstGeom>
        </p:spPr>
      </p:pic>
      <p:pic>
        <p:nvPicPr>
          <p:cNvPr id="46" name="Picture 45" descr="\documentclass{article}&#10;\usepackage{amsmath}&#10;\pagestyle{empty}&#10;\begin{document}&#10;&#10;&#10;$$\hat{g} \in \arg \min _{g \in \mathcal{M}} \hat{\mathcal{L}}(g).$$&#10;&#10;\end{document}" title="IguanaTex Bitmap Display">
            <a:extLst>
              <a:ext uri="{FF2B5EF4-FFF2-40B4-BE49-F238E27FC236}">
                <a16:creationId xmlns:a16="http://schemas.microsoft.com/office/drawing/2014/main" id="{2C1C0555-F896-4C68-A097-846B815ADF3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426" y="5453612"/>
            <a:ext cx="2381715" cy="547429"/>
          </a:xfrm>
          <a:prstGeom prst="rect">
            <a:avLst/>
          </a:prstGeom>
        </p:spPr>
      </p:pic>
      <p:pic>
        <p:nvPicPr>
          <p:cNvPr id="44" name="Picture 43" descr="\documentclass{article}&#10;\usepackage{amsmath}&#10;\pagestyle{empty}&#10;\begin{document}&#10;&#10;&#10;$\hat{g}\left(\tilde{x}_t, \eta_t\right) \sim P\left(Y_t \mid \tilde{x}_t\right)$&#10;&#10;\end{document}" title="IguanaTex Bitmap Display">
            <a:extLst>
              <a:ext uri="{FF2B5EF4-FFF2-40B4-BE49-F238E27FC236}">
                <a16:creationId xmlns:a16="http://schemas.microsoft.com/office/drawing/2014/main" id="{F222FEC2-DD3C-46F8-9657-345B8E1377E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299" y="4916320"/>
            <a:ext cx="2708479" cy="29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0082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69.9662"/>
  <p:tag name="ORIGINALWIDTH" val="2005.999"/>
  <p:tag name="LATEXADDIN" val="\documentclass{article}&#10;\usepackage{amsmath}&#10;\pagestyle{empty}&#10;\begin{document}&#10;&#10;$&#10;Y = g(X, \eta), \quad \eta \overset{\mathrm{i.d.}}{\sim} \mathcal{D}&#10;$&#10;&#10;&#10;\end{document}"/>
  <p:tag name="IGUANATEXSIZE" val="25"/>
  <p:tag name="IGUANATEXCURSOR" val="88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16.7229"/>
  <p:tag name="ORIGINALWIDTH" val="1298.838"/>
  <p:tag name="LATEXADDIN" val="\documentclass{article}&#10;\usepackage{amsmath}&#10;\usepackage{amsfonts}&#10;\pagestyle{empty}&#10;\begin{document}&#10;&#10;$\tilde{x}_t \in \mathbb{R}^{s \times\left(d_x+1\right)}$&#10;&#10;\end{document}"/>
  <p:tag name="IGUANATEXSIZE" val="23"/>
  <p:tag name="IGUANATEXCURSOR" val="66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07.724"/>
  <p:tag name="ORIGINALWIDTH" val="1972.254"/>
  <p:tag name="LATEXADDIN" val="\documentclass{article}&#10;\usepackage{amsmath}&#10;\pagestyle{empty}&#10;\begin{document}&#10;&#10;&#10;$H_t=\left\{h_{t-s+1}, \ldots, h_t\right\}$&#10;&#10;\end{document}"/>
  <p:tag name="IGUANATEXSIZE" val="23"/>
  <p:tag name="IGUANATEXCURSOR" val="125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329.2088"/>
  <p:tag name="ORIGINALWIDTH" val="3784.027"/>
  <p:tag name="LATEXADDIN" val="\documentclass{article}&#10;\usepackage{amsmath}&#10;\pagestyle{empty}&#10;\begin{document}&#10;&#10;&#10;$\tilde{h}_t=\sum_{i=1}^s \alpha_i h_{t-s+i}, \quad \alpha_i=\frac{\exp \left(w_i\right)}{\sum_{k=1}^s \exp \left(w_k\right)}$ ,&#10;&#10;\end{document}"/>
  <p:tag name="IGUANATEXSIZE" val="25"/>
  <p:tag name="IGUANATEXCURSOR" val="209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51.2186"/>
  <p:tag name="ORIGINALWIDTH" val="1541.807"/>
  <p:tag name="LATEXADDIN" val="\documentclass{article}&#10;\usepackage{amsmath}&#10;\pagestyle{empty}&#10;\begin{document}&#10;&#10;&#10;$\eta \sim \mathcal{N}\left(0, \sigma^2 I_{d_\eta}\right)$.&#10;&#10;\end{document}"/>
  <p:tag name="IGUANATEXSIZE" val="23"/>
  <p:tag name="IGUANATEXCURSOR" val="141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372.7034"/>
  <p:tag name="ORIGINALWIDTH" val="1865.017"/>
  <p:tag name="LATEXADDIN" val="\documentclass{article}&#10;\usepackage{amsmath}&#10;\pagestyle{empty}&#10;\begin{document}&#10;&#10;&#10;$\eta_t \sim \mathcal{N}\left(0, \Sigma_t\left(\tilde{h}_t\right)\right)$.&#10;&#10;\end{document}"/>
  <p:tag name="IGUANATEXSIZE" val="23"/>
  <p:tag name="IGUANATEXCURSOR" val="156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372.7034"/>
  <p:tag name="ORIGINALWIDTH" val="5531.308"/>
  <p:tag name="LATEXADDIN" val="\documentclass{article}&#10;\usepackage{amsmath}&#10;\pagestyle{empty}&#10;\begin{document}&#10;&#10;&#10;Scalar: $\Sigma_t=\tilde{\sigma}_t^2\left(\tilde{h}_t\right) I_{d_\eta}, \quad$ Vectorized: $\Sigma_t=\operatorname{diag}\left(\tilde{\sigma}_t^2\left(\tilde{h}_t\right)\right)$.&#10;&#10;\end{document}"/>
  <p:tag name="IGUANATEXSIZE" val="25"/>
  <p:tag name="IGUANATEXCURSOR" val="260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372.7034"/>
  <p:tag name="ORIGINALWIDTH" val="2749.156"/>
  <p:tag name="LATEXADDIN" val="\documentclass{article}&#10;\usepackage{amsmath}&#10;\pagestyle{empty}&#10;\begin{document}&#10;&#10;&#10;$\tilde{\sigma}_t^2\left(\tilde{h}_t\right)=\operatorname{softplus}\left(W \tilde{h}_t+b\right)$,&#10;&#10;\end{document}"/>
  <p:tag name="IGUANATEXSIZE" val="25"/>
  <p:tag name="IGUANATEXCURSOR" val="179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07.724"/>
  <p:tag name="ORIGINALWIDTH" val="869.8912"/>
  <p:tag name="LATEXADDIN" val="\documentclass{article}&#10;\usepackage{amsmath}&#10;\usepackage{amsfonts}&#10;\pagestyle{empty}&#10;\begin{document}&#10;&#10;&#10;$\mathbb{E}\left(Y_t \mid \tilde{x}_t\right)$&#10;&#10;\end{document}"/>
  <p:tag name="IGUANATEXSIZE" val="23"/>
  <p:tag name="IGUANATEXCURSOR" val="66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07.724"/>
  <p:tag name="ORIGINALWIDTH" val="852.6434"/>
  <p:tag name="LATEXADDIN" val="\documentclass{article}&#10;\usepackage{amsmath}&#10;\pagestyle{empty}&#10;\begin{document}&#10;&#10;&#10;$P(Y_t \mid \tilde{x}_t)$&#10;&#10;\end{document}"/>
  <p:tag name="IGUANATEXSIZE" val="23"/>
  <p:tag name="IGUANATEXCURSOR" val="107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69.9662"/>
  <p:tag name="ORIGINALWIDTH" val="2168.729"/>
  <p:tag name="LATEXADDIN" val="\documentclass{article}&#10;\usepackage{amsmath}&#10;\pagestyle{empty}&#10;\begin{document}&#10;&#10;$&#10;Y = f(X) + \varepsilon, \quad \varepsilon \overset{\mathrm{i.d.}}{\sim} \mathcal{D}&#10;$&#10;&#10;\end{document}"/>
  <p:tag name="IGUANATEXSIZE" val="25"/>
  <p:tag name="IGUANATEXCURSOR" val="166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69.9662"/>
  <p:tag name="ORIGINALWIDTH" val="3567.304"/>
  <p:tag name="LATEXADDIN" val="\documentclass{article}&#10;\usepackage{amsmath}&#10;\pagestyle{empty}&#10;\begin{document}&#10;&#10;&#10;$$&#10;\mathcal{M} = \{g(x, \eta) : g \in \mathcal{G}\}, \quad \eta \overset{\mathrm{i.d.}}{\sim} \mathcal{N}(0, \sigma^2).&#10;$$&#10;&#10;&#10;\end{document}"/>
  <p:tag name="IGUANATEXSIZE" val="25"/>
  <p:tag name="IGUANATEXCURSOR" val="201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07.724"/>
  <p:tag name="ORIGINALWIDTH" val="2411.698"/>
  <p:tag name="LATEXADDIN" val="\documentclass{article}&#10;\usepackage{amsmath}&#10;\pagestyle{empty}&#10;\begin{document}&#10;&#10;$$&#10;g(x, \eta) \sim P(y|x) \text{ for any } x,&#10;$$&#10;&#10;&#10;\end{document}"/>
  <p:tag name="IGUANATEXSIZE" val="25"/>
  <p:tag name="IGUANATEXCURSOR" val="93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497.9377"/>
  <p:tag name="ORIGINALWIDTH" val="5724.784"/>
  <p:tag name="LATEXADDIN" val="\documentclass{article}&#10;\usepackage{amsmath}&#10;\usepackage{amssymb}&#10;\pagestyle{empty}&#10;\begin{document}&#10;$$&#10;\tilde{g} \in \arg\min_{g \in \mathcal{M}} \mathbb{E}_{(X,Y)} \left[ \|Y - g(X, \eta)\|_2 - \frac{1}{2}\|g(X, \eta) - g(X, \eta')\|_2 \right],&#10;$$&#10;&#10;\end{document}"/>
  <p:tag name="IGUANATEXSIZE" val="25"/>
  <p:tag name="IGUANATEXCURSOR" val="110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24.222"/>
  <p:tag name="ORIGINALWIDTH" val="763.4045"/>
  <p:tag name="LATEXADDIN" val="\documentclass{article}&#10;\usepackage{amsmath}&#10;\pagestyle{empty}&#10;\begin{document}&#10;&#10;$\mathcal{N}(0, \sigma^2)$&#10;&#10;&#10;\end{document}"/>
  <p:tag name="IGUANATEXSIZE" val="23"/>
  <p:tag name="IGUANATEXCURSOR" val="106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65.4669"/>
  <p:tag name="ORIGINALWIDTH" val="4018.748"/>
  <p:tag name="LATEXADDIN" val="\documentclass{article}&#10;\usepackage{amsmath}&#10;\pagestyle{empty}&#10;\begin{document}&#10;&#10;$&#10;P\left(Y_t \mid \tilde{x}_t\right), \quad$ where $\quad \tilde{x}_t=\left\{\left(x_\tau, y_\tau\right)\right\}_{\tau=t-s}^{t-1}.&#10;$&#10;\end{document}"/>
  <p:tag name="IGUANATEXSIZE" val="25"/>
  <p:tag name="IGUANATEXCURSOR" val="211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359.2051"/>
  <p:tag name="ORIGINALWIDTH" val="1562.805"/>
  <p:tag name="LATEXADDIN" val="\documentclass{article}&#10;\usepackage{amsmath}&#10;\pagestyle{empty}&#10;\begin{document}&#10;&#10;&#10;$$\hat{g} \in \arg \min _{g \in \mathcal{M}} \hat{\mathcal{L}}(g).$$&#10;&#10;\end{document}"/>
  <p:tag name="IGUANATEXSIZE" val="25"/>
  <p:tag name="IGUANATEXCURSOR" val="166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207.724"/>
  <p:tag name="ORIGINALWIDTH" val="1931.758"/>
  <p:tag name="LATEXADDIN" val="\documentclass{article}&#10;\usepackage{amsmath}&#10;\pagestyle{empty}&#10;\begin{document}&#10;&#10;&#10;$\hat{g}\left(\tilde{x}_t, \eta_t\right) \sim P\left(Y_t \mid \tilde{x}_t\right)$&#10;&#10;\end{document}"/>
  <p:tag name="IGUANATEXSIZE" val="23"/>
  <p:tag name="IGUANATEXCURSOR" val="115"/>
  <p:tag name="TRANSPARENCY" val="True"/>
  <p:tag name="FILENAME" val=""/>
  <p:tag name="LATEXENGINEID" val="0"/>
  <p:tag name="TEMPFOLDER" val=".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beamer">
  <a:themeElements>
    <a:clrScheme name="BeamerBlu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331B4"/>
      </a:accent1>
      <a:accent2>
        <a:srgbClr val="26268C"/>
      </a:accent2>
      <a:accent3>
        <a:srgbClr val="1C1B67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amer" id="{721F074C-604C-4843-BFBE-9B67CF8164E2}" vid="{BB55CEE6-A278-5C4D-B21A-218C458FF0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beamer</Template>
  <TotalTime>2691</TotalTime>
  <Words>1558</Words>
  <Application>Microsoft Office PowerPoint</Application>
  <PresentationFormat>Widescreen</PresentationFormat>
  <Paragraphs>364</Paragraphs>
  <Slides>30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Cambria Math</vt:lpstr>
      <vt:lpstr>CMU Sans Serif</vt:lpstr>
      <vt:lpstr>CMU Sans Serif Medium</vt:lpstr>
      <vt:lpstr>Google Sans</vt:lpstr>
      <vt:lpstr>Wingdings</vt:lpstr>
      <vt:lpstr>beamer</vt:lpstr>
      <vt:lpstr>Time Series Engression:        Modeling Conditional Distributions with Input-Dependent Noise and Temporal Structure</vt:lpstr>
      <vt:lpstr>  Overview</vt:lpstr>
      <vt:lpstr>  Motivation</vt:lpstr>
      <vt:lpstr>  Literature Review: Noise Structure Design</vt:lpstr>
      <vt:lpstr>  Literature Review: Engression</vt:lpstr>
      <vt:lpstr>  Literature Review: Engression</vt:lpstr>
      <vt:lpstr>  Literature Review: Engression</vt:lpstr>
      <vt:lpstr>  Literature Review: Engression</vt:lpstr>
      <vt:lpstr> Methodology: Problem Formulation </vt:lpstr>
      <vt:lpstr> Methodology: Temporal extension</vt:lpstr>
      <vt:lpstr> Methodology: Temporal extension</vt:lpstr>
      <vt:lpstr> Methodology: Temporal extension</vt:lpstr>
      <vt:lpstr> Methodology: Heteroskedastic extension</vt:lpstr>
      <vt:lpstr> Methodology: Heteroskedastic extension</vt:lpstr>
      <vt:lpstr> Methodology: Heteroskedastic extension</vt:lpstr>
      <vt:lpstr> Methodology: Experimental Setup</vt:lpstr>
      <vt:lpstr> Methodology: Experimental Setup</vt:lpstr>
      <vt:lpstr> Methodology: Experimental Setup</vt:lpstr>
      <vt:lpstr> Experiments: Simulation Study</vt:lpstr>
      <vt:lpstr> Experiments: Simulation Study</vt:lpstr>
      <vt:lpstr> Experiments: Simulation Study</vt:lpstr>
      <vt:lpstr> Experiments: Simulation Study</vt:lpstr>
      <vt:lpstr> Experiments: Simulation Study</vt:lpstr>
      <vt:lpstr> Experiments: River Discharge Application</vt:lpstr>
      <vt:lpstr> Experiments: River Discharge Application</vt:lpstr>
      <vt:lpstr> Experiments: River Discharge Application</vt:lpstr>
      <vt:lpstr> Experiments: River Discharge Application</vt:lpstr>
      <vt:lpstr> Experiments: River Discharge Application</vt:lpstr>
      <vt:lpstr> Conclusion</vt:lpstr>
      <vt:lpstr>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Nice Title Here</dc:title>
  <dc:creator>Bryngelson, Spencer H.</dc:creator>
  <cp:lastModifiedBy>Yuri Croci</cp:lastModifiedBy>
  <cp:revision>104</cp:revision>
  <dcterms:created xsi:type="dcterms:W3CDTF">2022-05-01T20:51:21Z</dcterms:created>
  <dcterms:modified xsi:type="dcterms:W3CDTF">2025-11-14T13:13:01Z</dcterms:modified>
</cp:coreProperties>
</file>